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30" r:id="rId5"/>
    <p:sldId id="276" r:id="rId6"/>
    <p:sldId id="297" r:id="rId7"/>
    <p:sldId id="301" r:id="rId8"/>
    <p:sldId id="298" r:id="rId9"/>
    <p:sldId id="304" r:id="rId10"/>
    <p:sldId id="317" r:id="rId11"/>
    <p:sldId id="328" r:id="rId12"/>
    <p:sldId id="320" r:id="rId13"/>
    <p:sldId id="321" r:id="rId14"/>
    <p:sldId id="327" r:id="rId15"/>
    <p:sldId id="299" r:id="rId16"/>
    <p:sldId id="315" r:id="rId17"/>
    <p:sldId id="308" r:id="rId18"/>
    <p:sldId id="309" r:id="rId19"/>
    <p:sldId id="310" r:id="rId20"/>
    <p:sldId id="311" r:id="rId21"/>
    <p:sldId id="300" r:id="rId22"/>
    <p:sldId id="322" r:id="rId23"/>
    <p:sldId id="329" r:id="rId24"/>
    <p:sldId id="325" r:id="rId25"/>
    <p:sldId id="323" r:id="rId26"/>
    <p:sldId id="312" r:id="rId27"/>
    <p:sldId id="314" r:id="rId28"/>
    <p:sldId id="275" r:id="rId29"/>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wanza, Jenny" initials="MJ" lastIdx="8" clrIdx="0">
    <p:extLst>
      <p:ext uri="{19B8F6BF-5375-455C-9EA6-DF929625EA0E}">
        <p15:presenceInfo xmlns:p15="http://schemas.microsoft.com/office/powerpoint/2012/main" userId="S::Jenny.Mwanza@thepalladiumgroup.com::fc509b59-8074-47ef-8101-6467f20e1d26" providerId="AD"/>
      </p:ext>
    </p:extLst>
  </p:cmAuthor>
  <p:cmAuthor id="2" name="Kalungwa, Zaharani" initials="KZ" lastIdx="1" clrIdx="1">
    <p:extLst>
      <p:ext uri="{19B8F6BF-5375-455C-9EA6-DF929625EA0E}">
        <p15:presenceInfo xmlns:p15="http://schemas.microsoft.com/office/powerpoint/2012/main" userId="S-1-5-21-2807995473-1787127442-553225578-1003" providerId="AD"/>
      </p:ext>
    </p:extLst>
  </p:cmAuthor>
  <p:cmAuthor id="3" name="McGill, Deborah" initials="MD" lastIdx="2" clrIdx="2">
    <p:extLst>
      <p:ext uri="{19B8F6BF-5375-455C-9EA6-DF929625EA0E}">
        <p15:presenceInfo xmlns:p15="http://schemas.microsoft.com/office/powerpoint/2012/main" userId="S::dmcgill@ad.unc.edu::a0cc9060-c0e4-4a98-930d-2082d949b5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3A"/>
    <a:srgbClr val="E6E6E6"/>
    <a:srgbClr val="5DA19B"/>
    <a:srgbClr val="2B1533"/>
    <a:srgbClr val="9DB4BE"/>
    <a:srgbClr val="C7971C"/>
    <a:srgbClr val="A29CC0"/>
    <a:srgbClr val="555276"/>
    <a:srgbClr val="E3B757"/>
    <a:srgbClr val="008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E0D7B8-8397-4757-A08D-6B13C978086E}" v="1" dt="2019-06-05T18:52:07.7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78419" autoAdjust="0"/>
  </p:normalViewPr>
  <p:slideViewPr>
    <p:cSldViewPr>
      <p:cViewPr varScale="1">
        <p:scale>
          <a:sx n="69" d="100"/>
          <a:sy n="69" d="100"/>
        </p:scale>
        <p:origin x="2286" y="7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2261"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3-08T12:50:12.552" idx="1">
    <p:pos x="5849" y="231"/>
    <p:text>Jenny, the chart is a picture; we can't edit it. If you have an editable file, please change "LGA" to "local government authority" (yes?); change "Rollout" to "Roll out" (two words); replace "FCT" with the words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C9F28-8C26-4DCE-913B-4740BE154BB2}"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NG"/>
        </a:p>
      </dgm:t>
    </dgm:pt>
    <dgm:pt modelId="{7EB815A1-D3D3-44F6-901A-8889266B2B20}">
      <dgm:prSet phldrT="[Text]" custT="1"/>
      <dgm:spPr>
        <a:solidFill>
          <a:srgbClr val="C7971C">
            <a:alpha val="50000"/>
          </a:srgbClr>
        </a:solidFill>
      </dgm:spPr>
      <dgm:t>
        <a:bodyPr/>
        <a:lstStyle/>
        <a:p>
          <a:endParaRPr lang="en-NG" sz="2400" dirty="0"/>
        </a:p>
      </dgm:t>
    </dgm:pt>
    <dgm:pt modelId="{E1688B23-3202-4436-808A-45E4D835B51F}" type="parTrans" cxnId="{37069433-4C8C-4077-ACA0-3C634D74D64D}">
      <dgm:prSet/>
      <dgm:spPr/>
      <dgm:t>
        <a:bodyPr/>
        <a:lstStyle/>
        <a:p>
          <a:endParaRPr lang="en-NG"/>
        </a:p>
      </dgm:t>
    </dgm:pt>
    <dgm:pt modelId="{C0C1EF69-1476-46C1-9F96-A51DBC339461}" type="sibTrans" cxnId="{37069433-4C8C-4077-ACA0-3C634D74D64D}">
      <dgm:prSet/>
      <dgm:spPr/>
      <dgm:t>
        <a:bodyPr/>
        <a:lstStyle/>
        <a:p>
          <a:endParaRPr lang="en-NG"/>
        </a:p>
      </dgm:t>
    </dgm:pt>
    <dgm:pt modelId="{5E52E970-EDD1-40B2-B722-443D15F91655}">
      <dgm:prSet phldrT="[Text]"/>
      <dgm:spPr>
        <a:solidFill>
          <a:srgbClr val="5DA19B">
            <a:alpha val="50000"/>
          </a:srgbClr>
        </a:solidFill>
      </dgm:spPr>
      <dgm:t>
        <a:bodyPr/>
        <a:lstStyle/>
        <a:p>
          <a:endParaRPr lang="en-NG" dirty="0"/>
        </a:p>
      </dgm:t>
    </dgm:pt>
    <dgm:pt modelId="{C8B75E8A-CE58-442B-88B7-12FD1D123F1F}" type="parTrans" cxnId="{AC4F3F05-83A0-4C79-A3C3-EC4F3FBE7A10}">
      <dgm:prSet/>
      <dgm:spPr/>
      <dgm:t>
        <a:bodyPr/>
        <a:lstStyle/>
        <a:p>
          <a:endParaRPr lang="en-NG"/>
        </a:p>
      </dgm:t>
    </dgm:pt>
    <dgm:pt modelId="{857BD607-E0EA-49EE-A218-668A0DDBAE40}" type="sibTrans" cxnId="{AC4F3F05-83A0-4C79-A3C3-EC4F3FBE7A10}">
      <dgm:prSet/>
      <dgm:spPr/>
      <dgm:t>
        <a:bodyPr/>
        <a:lstStyle/>
        <a:p>
          <a:endParaRPr lang="en-NG"/>
        </a:p>
      </dgm:t>
    </dgm:pt>
    <dgm:pt modelId="{65A311A7-8B5F-4E0A-9C73-20BEDB9EAC65}" type="pres">
      <dgm:prSet presAssocID="{6A1C9F28-8C26-4DCE-913B-4740BE154BB2}" presName="compositeShape" presStyleCnt="0">
        <dgm:presLayoutVars>
          <dgm:chMax val="7"/>
          <dgm:dir/>
          <dgm:resizeHandles val="exact"/>
        </dgm:presLayoutVars>
      </dgm:prSet>
      <dgm:spPr/>
    </dgm:pt>
    <dgm:pt modelId="{026F3AA9-FC18-43DA-98D5-D06DA5B2DCFE}" type="pres">
      <dgm:prSet presAssocID="{7EB815A1-D3D3-44F6-901A-8889266B2B20}" presName="circ1" presStyleLbl="vennNode1" presStyleIdx="0" presStyleCnt="2" custLinFactNeighborX="38148" custLinFactNeighborY="-273"/>
      <dgm:spPr/>
    </dgm:pt>
    <dgm:pt modelId="{196D5FBA-DBE8-445A-B21B-3737C46B60E0}" type="pres">
      <dgm:prSet presAssocID="{7EB815A1-D3D3-44F6-901A-8889266B2B20}" presName="circ1Tx" presStyleLbl="revTx" presStyleIdx="0" presStyleCnt="0">
        <dgm:presLayoutVars>
          <dgm:chMax val="0"/>
          <dgm:chPref val="0"/>
          <dgm:bulletEnabled val="1"/>
        </dgm:presLayoutVars>
      </dgm:prSet>
      <dgm:spPr/>
    </dgm:pt>
    <dgm:pt modelId="{0E7B5180-594A-4500-97CB-7146EFE482F4}" type="pres">
      <dgm:prSet presAssocID="{5E52E970-EDD1-40B2-B722-443D15F91655}" presName="circ2" presStyleLbl="vennNode1" presStyleIdx="1" presStyleCnt="2" custLinFactNeighborX="15174" custLinFactNeighborY="-274"/>
      <dgm:spPr/>
    </dgm:pt>
    <dgm:pt modelId="{BA81AF9A-20D5-4CFB-8AA2-D3496C7D44E9}" type="pres">
      <dgm:prSet presAssocID="{5E52E970-EDD1-40B2-B722-443D15F91655}" presName="circ2Tx" presStyleLbl="revTx" presStyleIdx="0" presStyleCnt="0">
        <dgm:presLayoutVars>
          <dgm:chMax val="0"/>
          <dgm:chPref val="0"/>
          <dgm:bulletEnabled val="1"/>
        </dgm:presLayoutVars>
      </dgm:prSet>
      <dgm:spPr/>
    </dgm:pt>
  </dgm:ptLst>
  <dgm:cxnLst>
    <dgm:cxn modelId="{AC4F3F05-83A0-4C79-A3C3-EC4F3FBE7A10}" srcId="{6A1C9F28-8C26-4DCE-913B-4740BE154BB2}" destId="{5E52E970-EDD1-40B2-B722-443D15F91655}" srcOrd="1" destOrd="0" parTransId="{C8B75E8A-CE58-442B-88B7-12FD1D123F1F}" sibTransId="{857BD607-E0EA-49EE-A218-668A0DDBAE40}"/>
    <dgm:cxn modelId="{336E131C-F6C1-404E-A80D-168ACAD56072}" type="presOf" srcId="{5E52E970-EDD1-40B2-B722-443D15F91655}" destId="{0E7B5180-594A-4500-97CB-7146EFE482F4}" srcOrd="0" destOrd="0" presId="urn:microsoft.com/office/officeart/2005/8/layout/venn1"/>
    <dgm:cxn modelId="{37069433-4C8C-4077-ACA0-3C634D74D64D}" srcId="{6A1C9F28-8C26-4DCE-913B-4740BE154BB2}" destId="{7EB815A1-D3D3-44F6-901A-8889266B2B20}" srcOrd="0" destOrd="0" parTransId="{E1688B23-3202-4436-808A-45E4D835B51F}" sibTransId="{C0C1EF69-1476-46C1-9F96-A51DBC339461}"/>
    <dgm:cxn modelId="{1A16C3C5-183F-449B-99E0-248F0E0012BE}" type="presOf" srcId="{5E52E970-EDD1-40B2-B722-443D15F91655}" destId="{BA81AF9A-20D5-4CFB-8AA2-D3496C7D44E9}" srcOrd="1" destOrd="0" presId="urn:microsoft.com/office/officeart/2005/8/layout/venn1"/>
    <dgm:cxn modelId="{7CE61CD2-53A9-48CE-B100-BB4D750AA4CD}" type="presOf" srcId="{7EB815A1-D3D3-44F6-901A-8889266B2B20}" destId="{196D5FBA-DBE8-445A-B21B-3737C46B60E0}" srcOrd="1" destOrd="0" presId="urn:microsoft.com/office/officeart/2005/8/layout/venn1"/>
    <dgm:cxn modelId="{470B74E8-EE87-4C41-9717-C53B656F75B1}" type="presOf" srcId="{6A1C9F28-8C26-4DCE-913B-4740BE154BB2}" destId="{65A311A7-8B5F-4E0A-9C73-20BEDB9EAC65}" srcOrd="0" destOrd="0" presId="urn:microsoft.com/office/officeart/2005/8/layout/venn1"/>
    <dgm:cxn modelId="{E947ABF5-3149-43E3-928D-76D2AF353747}" type="presOf" srcId="{7EB815A1-D3D3-44F6-901A-8889266B2B20}" destId="{026F3AA9-FC18-43DA-98D5-D06DA5B2DCFE}" srcOrd="0" destOrd="0" presId="urn:microsoft.com/office/officeart/2005/8/layout/venn1"/>
    <dgm:cxn modelId="{AEC299CB-E9FA-436D-AAE4-E473B8B1B1A7}" type="presParOf" srcId="{65A311A7-8B5F-4E0A-9C73-20BEDB9EAC65}" destId="{026F3AA9-FC18-43DA-98D5-D06DA5B2DCFE}" srcOrd="0" destOrd="0" presId="urn:microsoft.com/office/officeart/2005/8/layout/venn1"/>
    <dgm:cxn modelId="{65A9D32D-3634-4863-8798-F59B014E3CA3}" type="presParOf" srcId="{65A311A7-8B5F-4E0A-9C73-20BEDB9EAC65}" destId="{196D5FBA-DBE8-445A-B21B-3737C46B60E0}" srcOrd="1" destOrd="0" presId="urn:microsoft.com/office/officeart/2005/8/layout/venn1"/>
    <dgm:cxn modelId="{2E8F37DA-51C7-40BB-89DE-A3090749626B}" type="presParOf" srcId="{65A311A7-8B5F-4E0A-9C73-20BEDB9EAC65}" destId="{0E7B5180-594A-4500-97CB-7146EFE482F4}" srcOrd="2" destOrd="0" presId="urn:microsoft.com/office/officeart/2005/8/layout/venn1"/>
    <dgm:cxn modelId="{6BB00287-61F7-487F-924D-1BA4B5FACD38}" type="presParOf" srcId="{65A311A7-8B5F-4E0A-9C73-20BEDB9EAC65}" destId="{BA81AF9A-20D5-4CFB-8AA2-D3496C7D44E9}"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C9F28-8C26-4DCE-913B-4740BE154BB2}"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NG"/>
        </a:p>
      </dgm:t>
    </dgm:pt>
    <dgm:pt modelId="{7EB815A1-D3D3-44F6-901A-8889266B2B20}">
      <dgm:prSet phldrT="[Text]" custT="1"/>
      <dgm:spPr>
        <a:solidFill>
          <a:srgbClr val="C7971C">
            <a:alpha val="50000"/>
          </a:srgbClr>
        </a:solidFill>
      </dgm:spPr>
      <dgm:t>
        <a:bodyPr/>
        <a:lstStyle/>
        <a:p>
          <a:endParaRPr lang="en-NG" sz="2400" dirty="0"/>
        </a:p>
      </dgm:t>
    </dgm:pt>
    <dgm:pt modelId="{E1688B23-3202-4436-808A-45E4D835B51F}" type="parTrans" cxnId="{37069433-4C8C-4077-ACA0-3C634D74D64D}">
      <dgm:prSet/>
      <dgm:spPr/>
      <dgm:t>
        <a:bodyPr/>
        <a:lstStyle/>
        <a:p>
          <a:endParaRPr lang="en-NG"/>
        </a:p>
      </dgm:t>
    </dgm:pt>
    <dgm:pt modelId="{C0C1EF69-1476-46C1-9F96-A51DBC339461}" type="sibTrans" cxnId="{37069433-4C8C-4077-ACA0-3C634D74D64D}">
      <dgm:prSet/>
      <dgm:spPr/>
      <dgm:t>
        <a:bodyPr/>
        <a:lstStyle/>
        <a:p>
          <a:endParaRPr lang="en-NG"/>
        </a:p>
      </dgm:t>
    </dgm:pt>
    <dgm:pt modelId="{5E52E970-EDD1-40B2-B722-443D15F91655}">
      <dgm:prSet phldrT="[Text]"/>
      <dgm:spPr>
        <a:solidFill>
          <a:srgbClr val="5DA19B">
            <a:alpha val="50000"/>
          </a:srgbClr>
        </a:solidFill>
      </dgm:spPr>
      <dgm:t>
        <a:bodyPr/>
        <a:lstStyle/>
        <a:p>
          <a:endParaRPr lang="en-NG" dirty="0"/>
        </a:p>
      </dgm:t>
    </dgm:pt>
    <dgm:pt modelId="{C8B75E8A-CE58-442B-88B7-12FD1D123F1F}" type="parTrans" cxnId="{AC4F3F05-83A0-4C79-A3C3-EC4F3FBE7A10}">
      <dgm:prSet/>
      <dgm:spPr/>
      <dgm:t>
        <a:bodyPr/>
        <a:lstStyle/>
        <a:p>
          <a:endParaRPr lang="en-NG"/>
        </a:p>
      </dgm:t>
    </dgm:pt>
    <dgm:pt modelId="{857BD607-E0EA-49EE-A218-668A0DDBAE40}" type="sibTrans" cxnId="{AC4F3F05-83A0-4C79-A3C3-EC4F3FBE7A10}">
      <dgm:prSet/>
      <dgm:spPr/>
      <dgm:t>
        <a:bodyPr/>
        <a:lstStyle/>
        <a:p>
          <a:endParaRPr lang="en-NG"/>
        </a:p>
      </dgm:t>
    </dgm:pt>
    <dgm:pt modelId="{65A311A7-8B5F-4E0A-9C73-20BEDB9EAC65}" type="pres">
      <dgm:prSet presAssocID="{6A1C9F28-8C26-4DCE-913B-4740BE154BB2}" presName="compositeShape" presStyleCnt="0">
        <dgm:presLayoutVars>
          <dgm:chMax val="7"/>
          <dgm:dir/>
          <dgm:resizeHandles val="exact"/>
        </dgm:presLayoutVars>
      </dgm:prSet>
      <dgm:spPr/>
    </dgm:pt>
    <dgm:pt modelId="{026F3AA9-FC18-43DA-98D5-D06DA5B2DCFE}" type="pres">
      <dgm:prSet presAssocID="{7EB815A1-D3D3-44F6-901A-8889266B2B20}" presName="circ1" presStyleLbl="vennNode1" presStyleIdx="0" presStyleCnt="2" custLinFactNeighborX="38148" custLinFactNeighborY="-273"/>
      <dgm:spPr/>
    </dgm:pt>
    <dgm:pt modelId="{196D5FBA-DBE8-445A-B21B-3737C46B60E0}" type="pres">
      <dgm:prSet presAssocID="{7EB815A1-D3D3-44F6-901A-8889266B2B20}" presName="circ1Tx" presStyleLbl="revTx" presStyleIdx="0" presStyleCnt="0">
        <dgm:presLayoutVars>
          <dgm:chMax val="0"/>
          <dgm:chPref val="0"/>
          <dgm:bulletEnabled val="1"/>
        </dgm:presLayoutVars>
      </dgm:prSet>
      <dgm:spPr/>
    </dgm:pt>
    <dgm:pt modelId="{0E7B5180-594A-4500-97CB-7146EFE482F4}" type="pres">
      <dgm:prSet presAssocID="{5E52E970-EDD1-40B2-B722-443D15F91655}" presName="circ2" presStyleLbl="vennNode1" presStyleIdx="1" presStyleCnt="2" custLinFactNeighborX="-34258" custLinFactNeighborY="-273"/>
      <dgm:spPr/>
    </dgm:pt>
    <dgm:pt modelId="{BA81AF9A-20D5-4CFB-8AA2-D3496C7D44E9}" type="pres">
      <dgm:prSet presAssocID="{5E52E970-EDD1-40B2-B722-443D15F91655}" presName="circ2Tx" presStyleLbl="revTx" presStyleIdx="0" presStyleCnt="0">
        <dgm:presLayoutVars>
          <dgm:chMax val="0"/>
          <dgm:chPref val="0"/>
          <dgm:bulletEnabled val="1"/>
        </dgm:presLayoutVars>
      </dgm:prSet>
      <dgm:spPr/>
    </dgm:pt>
  </dgm:ptLst>
  <dgm:cxnLst>
    <dgm:cxn modelId="{AC4F3F05-83A0-4C79-A3C3-EC4F3FBE7A10}" srcId="{6A1C9F28-8C26-4DCE-913B-4740BE154BB2}" destId="{5E52E970-EDD1-40B2-B722-443D15F91655}" srcOrd="1" destOrd="0" parTransId="{C8B75E8A-CE58-442B-88B7-12FD1D123F1F}" sibTransId="{857BD607-E0EA-49EE-A218-668A0DDBAE40}"/>
    <dgm:cxn modelId="{336E131C-F6C1-404E-A80D-168ACAD56072}" type="presOf" srcId="{5E52E970-EDD1-40B2-B722-443D15F91655}" destId="{0E7B5180-594A-4500-97CB-7146EFE482F4}" srcOrd="0" destOrd="0" presId="urn:microsoft.com/office/officeart/2005/8/layout/venn1"/>
    <dgm:cxn modelId="{37069433-4C8C-4077-ACA0-3C634D74D64D}" srcId="{6A1C9F28-8C26-4DCE-913B-4740BE154BB2}" destId="{7EB815A1-D3D3-44F6-901A-8889266B2B20}" srcOrd="0" destOrd="0" parTransId="{E1688B23-3202-4436-808A-45E4D835B51F}" sibTransId="{C0C1EF69-1476-46C1-9F96-A51DBC339461}"/>
    <dgm:cxn modelId="{1A16C3C5-183F-449B-99E0-248F0E0012BE}" type="presOf" srcId="{5E52E970-EDD1-40B2-B722-443D15F91655}" destId="{BA81AF9A-20D5-4CFB-8AA2-D3496C7D44E9}" srcOrd="1" destOrd="0" presId="urn:microsoft.com/office/officeart/2005/8/layout/venn1"/>
    <dgm:cxn modelId="{7CE61CD2-53A9-48CE-B100-BB4D750AA4CD}" type="presOf" srcId="{7EB815A1-D3D3-44F6-901A-8889266B2B20}" destId="{196D5FBA-DBE8-445A-B21B-3737C46B60E0}" srcOrd="1" destOrd="0" presId="urn:microsoft.com/office/officeart/2005/8/layout/venn1"/>
    <dgm:cxn modelId="{470B74E8-EE87-4C41-9717-C53B656F75B1}" type="presOf" srcId="{6A1C9F28-8C26-4DCE-913B-4740BE154BB2}" destId="{65A311A7-8B5F-4E0A-9C73-20BEDB9EAC65}" srcOrd="0" destOrd="0" presId="urn:microsoft.com/office/officeart/2005/8/layout/venn1"/>
    <dgm:cxn modelId="{E947ABF5-3149-43E3-928D-76D2AF353747}" type="presOf" srcId="{7EB815A1-D3D3-44F6-901A-8889266B2B20}" destId="{026F3AA9-FC18-43DA-98D5-D06DA5B2DCFE}" srcOrd="0" destOrd="0" presId="urn:microsoft.com/office/officeart/2005/8/layout/venn1"/>
    <dgm:cxn modelId="{AEC299CB-E9FA-436D-AAE4-E473B8B1B1A7}" type="presParOf" srcId="{65A311A7-8B5F-4E0A-9C73-20BEDB9EAC65}" destId="{026F3AA9-FC18-43DA-98D5-D06DA5B2DCFE}" srcOrd="0" destOrd="0" presId="urn:microsoft.com/office/officeart/2005/8/layout/venn1"/>
    <dgm:cxn modelId="{65A9D32D-3634-4863-8798-F59B014E3CA3}" type="presParOf" srcId="{65A311A7-8B5F-4E0A-9C73-20BEDB9EAC65}" destId="{196D5FBA-DBE8-445A-B21B-3737C46B60E0}" srcOrd="1" destOrd="0" presId="urn:microsoft.com/office/officeart/2005/8/layout/venn1"/>
    <dgm:cxn modelId="{2E8F37DA-51C7-40BB-89DE-A3090749626B}" type="presParOf" srcId="{65A311A7-8B5F-4E0A-9C73-20BEDB9EAC65}" destId="{0E7B5180-594A-4500-97CB-7146EFE482F4}" srcOrd="2" destOrd="0" presId="urn:microsoft.com/office/officeart/2005/8/layout/venn1"/>
    <dgm:cxn modelId="{6BB00287-61F7-487F-924D-1BA4B5FACD38}" type="presParOf" srcId="{65A311A7-8B5F-4E0A-9C73-20BEDB9EAC65}" destId="{BA81AF9A-20D5-4CFB-8AA2-D3496C7D44E9}" srcOrd="3"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F3AA9-FC18-43DA-98D5-D06DA5B2DCFE}">
      <dsp:nvSpPr>
        <dsp:cNvPr id="0" name=""/>
        <dsp:cNvSpPr/>
      </dsp:nvSpPr>
      <dsp:spPr>
        <a:xfrm>
          <a:off x="1345455" y="9"/>
          <a:ext cx="1945037" cy="1945037"/>
        </a:xfrm>
        <a:prstGeom prst="ellipse">
          <a:avLst/>
        </a:prstGeom>
        <a:solidFill>
          <a:srgbClr val="C7971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NG" sz="2400" kern="1200" dirty="0"/>
        </a:p>
      </dsp:txBody>
      <dsp:txXfrm>
        <a:off x="1617060" y="229371"/>
        <a:ext cx="1121462" cy="1486313"/>
      </dsp:txXfrm>
    </dsp:sp>
    <dsp:sp modelId="{0E7B5180-594A-4500-97CB-7146EFE482F4}">
      <dsp:nvSpPr>
        <dsp:cNvPr id="0" name=""/>
        <dsp:cNvSpPr/>
      </dsp:nvSpPr>
      <dsp:spPr>
        <a:xfrm>
          <a:off x="2300431" y="0"/>
          <a:ext cx="1945037" cy="1945037"/>
        </a:xfrm>
        <a:prstGeom prst="ellipse">
          <a:avLst/>
        </a:prstGeom>
        <a:solidFill>
          <a:srgbClr val="5DA19B">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NG" sz="6500" kern="1200" dirty="0"/>
        </a:p>
      </dsp:txBody>
      <dsp:txXfrm>
        <a:off x="2852401" y="229361"/>
        <a:ext cx="1121462" cy="1486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F3AA9-FC18-43DA-98D5-D06DA5B2DCFE}">
      <dsp:nvSpPr>
        <dsp:cNvPr id="0" name=""/>
        <dsp:cNvSpPr/>
      </dsp:nvSpPr>
      <dsp:spPr>
        <a:xfrm>
          <a:off x="1055708" y="8"/>
          <a:ext cx="1743065" cy="1743065"/>
        </a:xfrm>
        <a:prstGeom prst="ellipse">
          <a:avLst/>
        </a:prstGeom>
        <a:solidFill>
          <a:srgbClr val="C7971C">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NG" sz="2400" kern="1200" dirty="0"/>
        </a:p>
      </dsp:txBody>
      <dsp:txXfrm>
        <a:off x="1299110" y="205553"/>
        <a:ext cx="1005010" cy="1331976"/>
      </dsp:txXfrm>
    </dsp:sp>
    <dsp:sp modelId="{0E7B5180-594A-4500-97CB-7146EFE482F4}">
      <dsp:nvSpPr>
        <dsp:cNvPr id="0" name=""/>
        <dsp:cNvSpPr/>
      </dsp:nvSpPr>
      <dsp:spPr>
        <a:xfrm>
          <a:off x="1049888" y="8"/>
          <a:ext cx="1743065" cy="1743065"/>
        </a:xfrm>
        <a:prstGeom prst="ellipse">
          <a:avLst/>
        </a:prstGeom>
        <a:solidFill>
          <a:srgbClr val="5DA19B">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NG" sz="6500" kern="1200" dirty="0"/>
        </a:p>
      </dsp:txBody>
      <dsp:txXfrm>
        <a:off x="1544542" y="205553"/>
        <a:ext cx="1005010" cy="13319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638342C8-1770-4004-A9F5-C37FDF397545}" type="datetimeFigureOut">
              <a:rPr lang="en-US" smtClean="0"/>
              <a:t>6/7/2019</a:t>
            </a:fld>
            <a:endParaRPr lang="en-US"/>
          </a:p>
        </p:txBody>
      </p:sp>
      <p:sp>
        <p:nvSpPr>
          <p:cNvPr id="4" name="Footer Placeholder 3"/>
          <p:cNvSpPr>
            <a:spLocks noGrp="1"/>
          </p:cNvSpPr>
          <p:nvPr>
            <p:ph type="ftr" sz="quarter" idx="2"/>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97538" y="7383463"/>
            <a:ext cx="4359275" cy="388937"/>
          </a:xfrm>
          <a:prstGeom prst="rect">
            <a:avLst/>
          </a:prstGeom>
        </p:spPr>
        <p:txBody>
          <a:bodyPr vert="horz" lIns="91440" tIns="45720" rIns="91440" bIns="45720" rtlCol="0" anchor="b"/>
          <a:lstStyle>
            <a:lvl1pPr algn="r">
              <a:defRPr sz="1200"/>
            </a:lvl1pPr>
          </a:lstStyle>
          <a:p>
            <a:fld id="{F768BC3E-3DFE-4E62-ABA8-A3563E71BD52}" type="slidenum">
              <a:rPr lang="en-US" smtClean="0"/>
              <a:t>‹#›</a:t>
            </a:fld>
            <a:endParaRPr lang="en-US"/>
          </a:p>
        </p:txBody>
      </p:sp>
    </p:spTree>
    <p:extLst>
      <p:ext uri="{BB962C8B-B14F-4D97-AF65-F5344CB8AC3E}">
        <p14:creationId xmlns:p14="http://schemas.microsoft.com/office/powerpoint/2010/main" val="132132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NG" dirty="0"/>
          </a:p>
        </p:txBody>
      </p:sp>
    </p:spTree>
    <p:extLst>
      <p:ext uri="{BB962C8B-B14F-4D97-AF65-F5344CB8AC3E}">
        <p14:creationId xmlns:p14="http://schemas.microsoft.com/office/powerpoint/2010/main" val="149711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NG" dirty="0"/>
          </a:p>
        </p:txBody>
      </p:sp>
    </p:spTree>
    <p:extLst>
      <p:ext uri="{BB962C8B-B14F-4D97-AF65-F5344CB8AC3E}">
        <p14:creationId xmlns:p14="http://schemas.microsoft.com/office/powerpoint/2010/main" val="359908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NG" dirty="0"/>
          </a:p>
        </p:txBody>
      </p:sp>
    </p:spTree>
    <p:extLst>
      <p:ext uri="{BB962C8B-B14F-4D97-AF65-F5344CB8AC3E}">
        <p14:creationId xmlns:p14="http://schemas.microsoft.com/office/powerpoint/2010/main" val="290502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sz="1200" b="0" i="0" u="none" strike="noStrike" kern="1200" baseline="0" dirty="0">
                <a:solidFill>
                  <a:schemeClr val="tx1"/>
                </a:solidFill>
                <a:latin typeface="Century Gothic" panose="020B0502020202020204" pitchFamily="34" charset="0"/>
                <a:ea typeface="+mn-ea"/>
                <a:cs typeface="+mn-cs"/>
              </a:rPr>
              <a:t>Integration is the process of physically or functionally linking multiple information systems to create a combined system or unified solution.</a:t>
            </a:r>
            <a:endParaRPr lang="en-NG" dirty="0">
              <a:latin typeface="Century Gothic" panose="020B0502020202020204" pitchFamily="34" charset="0"/>
            </a:endParaRPr>
          </a:p>
        </p:txBody>
      </p:sp>
    </p:spTree>
    <p:extLst>
      <p:ext uri="{BB962C8B-B14F-4D97-AF65-F5344CB8AC3E}">
        <p14:creationId xmlns:p14="http://schemas.microsoft.com/office/powerpoint/2010/main" val="57928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NG" dirty="0"/>
          </a:p>
        </p:txBody>
      </p:sp>
    </p:spTree>
    <p:extLst>
      <p:ext uri="{BB962C8B-B14F-4D97-AF65-F5344CB8AC3E}">
        <p14:creationId xmlns:p14="http://schemas.microsoft.com/office/powerpoint/2010/main" val="191736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NG" dirty="0"/>
          </a:p>
        </p:txBody>
      </p:sp>
    </p:spTree>
    <p:extLst>
      <p:ext uri="{BB962C8B-B14F-4D97-AF65-F5344CB8AC3E}">
        <p14:creationId xmlns:p14="http://schemas.microsoft.com/office/powerpoint/2010/main" val="26326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NG" dirty="0"/>
          </a:p>
        </p:txBody>
      </p:sp>
    </p:spTree>
    <p:extLst>
      <p:ext uri="{BB962C8B-B14F-4D97-AF65-F5344CB8AC3E}">
        <p14:creationId xmlns:p14="http://schemas.microsoft.com/office/powerpoint/2010/main" val="2868029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endParaRPr lang="en-NG" dirty="0"/>
          </a:p>
        </p:txBody>
      </p:sp>
    </p:spTree>
    <p:extLst>
      <p:ext uri="{BB962C8B-B14F-4D97-AF65-F5344CB8AC3E}">
        <p14:creationId xmlns:p14="http://schemas.microsoft.com/office/powerpoint/2010/main" val="340883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sz="1200" b="0" i="0" kern="1200" dirty="0">
                <a:solidFill>
                  <a:schemeClr val="tx1"/>
                </a:solidFill>
                <a:effectLst/>
                <a:latin typeface="Century Gothic" panose="020B0502020202020204" pitchFamily="34" charset="0"/>
                <a:ea typeface="+mn-ea"/>
                <a:cs typeface="+mn-cs"/>
              </a:rPr>
              <a:t>The interoperability layer is the component that enables easier interoperability between disparate information systems by connecting the infrastructure services and client applications together. An interoperability layer receives transactions from external systems and coordinates interaction between components of the HIE and provides common core functions to simplify the interoperability between systems.</a:t>
            </a:r>
            <a:endParaRPr lang="en-NG" sz="1200" dirty="0">
              <a:latin typeface="Century Gothic" panose="020B0502020202020204" pitchFamily="34" charset="0"/>
            </a:endParaRPr>
          </a:p>
        </p:txBody>
      </p:sp>
    </p:spTree>
    <p:extLst>
      <p:ext uri="{BB962C8B-B14F-4D97-AF65-F5344CB8AC3E}">
        <p14:creationId xmlns:p14="http://schemas.microsoft.com/office/powerpoint/2010/main" val="84056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sz="1200" kern="1200" dirty="0">
                <a:solidFill>
                  <a:schemeClr val="tx1"/>
                </a:solidFill>
                <a:latin typeface="Century Gothic" panose="020B0502020202020204" pitchFamily="34" charset="0"/>
                <a:ea typeface="+mn-ea"/>
                <a:cs typeface="+mn-cs"/>
              </a:rPr>
              <a:t>The overall long-term goals for the MFL include:</a:t>
            </a:r>
          </a:p>
          <a:p>
            <a:pPr marL="685800" lvl="1" indent="-228600">
              <a:buFont typeface="+mj-lt"/>
              <a:buAutoNum type="arabicPeriod"/>
            </a:pPr>
            <a:r>
              <a:rPr lang="en-US" sz="1200" kern="1200" dirty="0">
                <a:solidFill>
                  <a:schemeClr val="tx1"/>
                </a:solidFill>
                <a:latin typeface="Century Gothic" panose="020B0502020202020204" pitchFamily="34" charset="0"/>
                <a:ea typeface="+mn-ea"/>
                <a:cs typeface="+mn-cs"/>
              </a:rPr>
              <a:t>Collective ownership with government oversight of MFL implementation at all levels</a:t>
            </a:r>
          </a:p>
          <a:p>
            <a:pPr marL="685800" lvl="1" indent="-228600">
              <a:buFont typeface="+mj-lt"/>
              <a:buAutoNum type="arabicPeriod"/>
            </a:pPr>
            <a:r>
              <a:rPr lang="en-US" sz="1200" kern="1200" dirty="0">
                <a:solidFill>
                  <a:schemeClr val="tx1"/>
                </a:solidFill>
                <a:latin typeface="Century Gothic" panose="020B0502020202020204" pitchFamily="34" charset="0"/>
                <a:ea typeface="+mn-ea"/>
                <a:cs typeface="+mn-cs"/>
              </a:rPr>
              <a:t>Robust, efficient, comprehensive master facility list for decision making</a:t>
            </a:r>
          </a:p>
          <a:p>
            <a:pPr marL="685800" lvl="1" indent="-228600">
              <a:buFont typeface="+mj-lt"/>
              <a:buAutoNum type="arabicPeriod"/>
            </a:pPr>
            <a:r>
              <a:rPr lang="en-US" sz="1200" kern="1200" dirty="0">
                <a:solidFill>
                  <a:schemeClr val="tx1"/>
                </a:solidFill>
                <a:latin typeface="Century Gothic" panose="020B0502020202020204" pitchFamily="34" charset="0"/>
                <a:ea typeface="+mn-ea"/>
                <a:cs typeface="+mn-cs"/>
              </a:rPr>
              <a:t>HFR is interoperable with the DHIS 2, Nigeria’s health information system</a:t>
            </a:r>
            <a:endParaRPr lang="en-US" dirty="0">
              <a:latin typeface="Century Gothic" panose="020B0502020202020204" pitchFamily="34" charset="0"/>
            </a:endParaRPr>
          </a:p>
        </p:txBody>
      </p:sp>
    </p:spTree>
    <p:extLst>
      <p:ext uri="{BB962C8B-B14F-4D97-AF65-F5344CB8AC3E}">
        <p14:creationId xmlns:p14="http://schemas.microsoft.com/office/powerpoint/2010/main" val="398863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2163" y="971550"/>
            <a:ext cx="3394075" cy="2622550"/>
          </a:xfrm>
          <a:prstGeom prst="rect">
            <a:avLst/>
          </a:prstGeom>
          <a:noFill/>
          <a:ln w="12700">
            <a:solidFill>
              <a:prstClr val="black"/>
            </a:solidFill>
          </a:ln>
        </p:spPr>
      </p:sp>
      <p:sp>
        <p:nvSpPr>
          <p:cNvPr id="3" name="Notes Placeholder 2"/>
          <p:cNvSpPr>
            <a:spLocks noGrp="1"/>
          </p:cNvSpPr>
          <p:nvPr>
            <p:ph type="body" idx="1"/>
          </p:nvPr>
        </p:nvSpPr>
        <p:spPr>
          <a:xfrm>
            <a:off x="1006475" y="3740150"/>
            <a:ext cx="8045450" cy="3060700"/>
          </a:xfrm>
          <a:prstGeom prst="rect">
            <a:avLst/>
          </a:prstGeom>
        </p:spPr>
        <p:txBody>
          <a:bodyPr/>
          <a:lstStyle/>
          <a:p>
            <a:r>
              <a:rPr lang="en-US" dirty="0">
                <a:latin typeface="Century Gothic" panose="020B0502020202020204" pitchFamily="34" charset="0"/>
              </a:rPr>
              <a:t>The MFL TWG provides a forum for reporting to technical and financial partners.</a:t>
            </a:r>
          </a:p>
          <a:p>
            <a:r>
              <a:rPr lang="en-US" dirty="0">
                <a:latin typeface="Century Gothic" panose="020B0502020202020204" pitchFamily="34" charset="0"/>
              </a:rPr>
              <a:t>Therefore, holding regular meetings of the MFL TWG during the year is an important process indicator. </a:t>
            </a:r>
          </a:p>
        </p:txBody>
      </p:sp>
    </p:spTree>
    <p:extLst>
      <p:ext uri="{BB962C8B-B14F-4D97-AF65-F5344CB8AC3E}">
        <p14:creationId xmlns:p14="http://schemas.microsoft.com/office/powerpoint/2010/main" val="568150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9" name="object 5"/>
          <p:cNvSpPr/>
          <p:nvPr userDrawn="1"/>
        </p:nvSpPr>
        <p:spPr>
          <a:xfrm>
            <a:off x="0" y="1143000"/>
            <a:ext cx="10058400" cy="5442455"/>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E3B757"/>
          </a:solidFill>
        </p:spPr>
        <p:txBody>
          <a:bodyPr wrap="square" lIns="0" tIns="0" rIns="0" bIns="0" rtlCol="0"/>
          <a:lstStyle/>
          <a:p>
            <a:endParaRPr/>
          </a:p>
        </p:txBody>
      </p:sp>
      <p:sp>
        <p:nvSpPr>
          <p:cNvPr id="8" name="Rectangle 1"/>
          <p:cNvSpPr>
            <a:spLocks noChangeArrowheads="1"/>
          </p:cNvSpPr>
          <p:nvPr userDrawn="1"/>
        </p:nvSpPr>
        <p:spPr bwMode="auto">
          <a:xfrm>
            <a:off x="-1087826" y="729054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F50E26CD-1273-40BB-A3D9-7901ED53E7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0" y="6709123"/>
            <a:ext cx="792588" cy="765258"/>
          </a:xfrm>
          <a:prstGeom prst="rect">
            <a:avLst/>
          </a:prstGeom>
        </p:spPr>
      </p:pic>
      <p:pic>
        <p:nvPicPr>
          <p:cNvPr id="12" name="Picture 11">
            <a:extLst>
              <a:ext uri="{FF2B5EF4-FFF2-40B4-BE49-F238E27FC236}">
                <a16:creationId xmlns:a16="http://schemas.microsoft.com/office/drawing/2014/main" id="{C6290805-92C6-40D2-B63B-3F2409911B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0393" y="6646258"/>
            <a:ext cx="1288528" cy="1101691"/>
          </a:xfrm>
          <a:prstGeom prst="rect">
            <a:avLst/>
          </a:prstGeom>
        </p:spPr>
      </p:pic>
      <p:pic>
        <p:nvPicPr>
          <p:cNvPr id="14" name="Picture 13">
            <a:extLst>
              <a:ext uri="{FF2B5EF4-FFF2-40B4-BE49-F238E27FC236}">
                <a16:creationId xmlns:a16="http://schemas.microsoft.com/office/drawing/2014/main" id="{A1427643-4AB8-42F5-910E-A1D124992E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5016" y="6709123"/>
            <a:ext cx="990600" cy="843991"/>
          </a:xfrm>
          <a:prstGeom prst="rect">
            <a:avLst/>
          </a:prstGeom>
        </p:spPr>
      </p:pic>
      <p:pic>
        <p:nvPicPr>
          <p:cNvPr id="15" name="Picture 14" descr="image001">
            <a:extLst>
              <a:ext uri="{FF2B5EF4-FFF2-40B4-BE49-F238E27FC236}">
                <a16:creationId xmlns:a16="http://schemas.microsoft.com/office/drawing/2014/main" id="{08DA60A2-EF2B-4559-91EB-46CB309B9E6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628171" y="6715060"/>
            <a:ext cx="1492036" cy="96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Text 1">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12" name="Title 11"/>
          <p:cNvSpPr>
            <a:spLocks noGrp="1"/>
          </p:cNvSpPr>
          <p:nvPr>
            <p:ph type="title" hasCustomPrompt="1"/>
          </p:nvPr>
        </p:nvSpPr>
        <p:spPr>
          <a:xfrm>
            <a:off x="561845" y="366812"/>
            <a:ext cx="8724024" cy="1143000"/>
          </a:xfrm>
          <a:prstGeom prst="rect">
            <a:avLst/>
          </a:prstGeom>
        </p:spPr>
        <p:txBody>
          <a:bodyPr/>
          <a:lstStyle>
            <a:lvl1pPr>
              <a:defRPr sz="4800" b="1">
                <a:solidFill>
                  <a:srgbClr val="9DB4BE"/>
                </a:solidFill>
                <a:latin typeface="Century Gothic" charset="0"/>
                <a:ea typeface="Century Gothic" charset="0"/>
                <a:cs typeface="Century Gothic"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561845" y="2702611"/>
            <a:ext cx="8429755" cy="2590800"/>
          </a:xfrm>
          <a:prstGeom prst="rect">
            <a:avLst/>
          </a:prstGeom>
        </p:spPr>
        <p:txBody>
          <a:bodyPr/>
          <a:lstStyle>
            <a:lvl1pPr>
              <a:defRPr sz="2800">
                <a:solidFill>
                  <a:schemeClr val="tx1"/>
                </a:solidFill>
                <a:latin typeface="Century Gothic" charset="0"/>
                <a:ea typeface="Century Gothic" charset="0"/>
                <a:cs typeface="Century Gothic" charset="0"/>
              </a:defRPr>
            </a:lvl1pPr>
            <a:lvl2pPr>
              <a:defRPr sz="2400">
                <a:solidFill>
                  <a:schemeClr val="tx1"/>
                </a:solidFill>
                <a:latin typeface="Century Gothic" charset="0"/>
                <a:ea typeface="Century Gothic" charset="0"/>
                <a:cs typeface="Century Gothic" charset="0"/>
              </a:defRPr>
            </a:lvl2pPr>
            <a:lvl3pPr>
              <a:defRPr sz="2000">
                <a:solidFill>
                  <a:schemeClr val="tx1"/>
                </a:solidFill>
                <a:latin typeface="Century Gothic" charset="0"/>
                <a:ea typeface="Century Gothic" charset="0"/>
                <a:cs typeface="Century Gothic" charset="0"/>
              </a:defRPr>
            </a:lvl3pPr>
            <a:lvl4pPr>
              <a:defRPr>
                <a:solidFill>
                  <a:schemeClr val="tx1"/>
                </a:solidFill>
                <a:latin typeface="Century Gothic" charset="0"/>
                <a:ea typeface="Century Gothic" charset="0"/>
                <a:cs typeface="Century Gothic" charset="0"/>
              </a:defRPr>
            </a:lvl4pPr>
            <a:lvl5pPr>
              <a:defRPr>
                <a:solidFill>
                  <a:schemeClr val="tx1"/>
                </a:solidFill>
                <a:latin typeface="Futura LT Pro Book" panose="020B05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002E3A"/>
                </a:solidFill>
                <a:latin typeface="Century Gothic" charset="0"/>
                <a:ea typeface="Century Gothic" charset="0"/>
                <a:cs typeface="Century Gothic" charset="0"/>
              </a:defRPr>
            </a:lvl1pPr>
          </a:lstStyle>
          <a:p>
            <a:pPr lvl="0"/>
            <a:r>
              <a:rPr lang="en-US" dirty="0"/>
              <a:t>Subtitle goes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ext 2">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5" name="Text Placeholder 4"/>
          <p:cNvSpPr>
            <a:spLocks noGrp="1"/>
          </p:cNvSpPr>
          <p:nvPr>
            <p:ph type="body" sz="quarter" idx="12" hasCustomPrompt="1"/>
          </p:nvPr>
        </p:nvSpPr>
        <p:spPr>
          <a:xfrm>
            <a:off x="561845" y="2819400"/>
            <a:ext cx="6818809" cy="2857500"/>
          </a:xfrm>
          <a:prstGeom prst="rect">
            <a:avLst/>
          </a:prstGeom>
        </p:spPr>
        <p:txBody>
          <a:bodyPr/>
          <a:lstStyle>
            <a:lvl1pPr>
              <a:defRPr sz="2800">
                <a:solidFill>
                  <a:schemeClr val="tx1"/>
                </a:solidFill>
                <a:latin typeface="Century Gothic" charset="0"/>
                <a:ea typeface="Century Gothic" charset="0"/>
                <a:cs typeface="Century Gothic" charset="0"/>
              </a:defRPr>
            </a:lvl1pPr>
            <a:lvl2pPr marL="800100" indent="-342900">
              <a:buFont typeface="Arial" panose="020B0604020202020204" pitchFamily="34" charset="0"/>
              <a:buChar char="•"/>
              <a:defRPr sz="2400" baseline="0">
                <a:latin typeface="Century Gothic" charset="0"/>
                <a:ea typeface="Century Gothic" charset="0"/>
                <a:cs typeface="Century Gothic" charset="0"/>
              </a:defRPr>
            </a:lvl2pPr>
            <a:lvl3pPr marL="1200150" indent="-285750">
              <a:buFont typeface="Arial" panose="020B0604020202020204" pitchFamily="34" charset="0"/>
              <a:buChar char="•"/>
              <a:defRPr>
                <a:latin typeface="Century Gothic" charset="0"/>
                <a:ea typeface="Century Gothic" charset="0"/>
                <a:cs typeface="Century Gothic" charset="0"/>
              </a:defRPr>
            </a:lvl3pPr>
          </a:lstStyle>
          <a:p>
            <a:pPr lvl="0"/>
            <a:r>
              <a:rPr lang="en-US" dirty="0"/>
              <a:t>Point number 1</a:t>
            </a:r>
          </a:p>
          <a:p>
            <a:pPr lvl="1"/>
            <a:r>
              <a:rPr lang="en-US" dirty="0"/>
              <a:t>Information about point number 1</a:t>
            </a:r>
          </a:p>
          <a:p>
            <a:pPr lvl="2"/>
            <a:r>
              <a:rPr lang="en-US" dirty="0"/>
              <a:t>Information about point number 1</a:t>
            </a:r>
            <a:br>
              <a:rPr lang="en-US" dirty="0"/>
            </a:br>
            <a:endParaRPr lang="en-US" dirty="0"/>
          </a:p>
          <a:p>
            <a:pPr lvl="0"/>
            <a:r>
              <a:rPr lang="en-US" dirty="0"/>
              <a:t>Point number 2</a:t>
            </a:r>
          </a:p>
          <a:p>
            <a:pPr lvl="1"/>
            <a:r>
              <a:rPr lang="en-US" dirty="0"/>
              <a:t>Information about point number 2</a:t>
            </a:r>
          </a:p>
          <a:p>
            <a:pPr lvl="2"/>
            <a:r>
              <a:rPr lang="en-US" dirty="0"/>
              <a:t>Information about point number 2</a:t>
            </a:r>
          </a:p>
          <a:p>
            <a:pPr lvl="2"/>
            <a:endParaRPr lang="en-US" dirty="0"/>
          </a:p>
        </p:txBody>
      </p:sp>
      <p:sp>
        <p:nvSpPr>
          <p:cNvPr id="8" name="Title 11"/>
          <p:cNvSpPr>
            <a:spLocks noGrp="1"/>
          </p:cNvSpPr>
          <p:nvPr>
            <p:ph type="title" hasCustomPrompt="1"/>
          </p:nvPr>
        </p:nvSpPr>
        <p:spPr>
          <a:xfrm>
            <a:off x="561845" y="366812"/>
            <a:ext cx="8724024" cy="1143000"/>
          </a:xfrm>
          <a:prstGeom prst="rect">
            <a:avLst/>
          </a:prstGeom>
        </p:spPr>
        <p:txBody>
          <a:bodyPr/>
          <a:lstStyle>
            <a:lvl1pPr>
              <a:defRPr sz="4800" b="1">
                <a:solidFill>
                  <a:srgbClr val="9DB4BE"/>
                </a:solidFill>
                <a:latin typeface="Century Gothic" charset="0"/>
                <a:ea typeface="Century Gothic" charset="0"/>
                <a:cs typeface="Century Gothic" charset="0"/>
              </a:defRPr>
            </a:lvl1pPr>
          </a:lstStyle>
          <a:p>
            <a:r>
              <a:rPr lang="en-US" dirty="0"/>
              <a:t>Headline goes here</a:t>
            </a:r>
            <a:br>
              <a:rPr lang="en-US" dirty="0"/>
            </a:br>
            <a:endParaRPr lang="en-US" dirty="0"/>
          </a:p>
        </p:txBody>
      </p:sp>
      <p:sp>
        <p:nvSpPr>
          <p:cNvPr id="10"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002E3A"/>
                </a:solidFill>
                <a:latin typeface="Century Gothic" charset="0"/>
                <a:ea typeface="Century Gothic" charset="0"/>
                <a:cs typeface="Century Gothic" charset="0"/>
              </a:defRPr>
            </a:lvl1pPr>
          </a:lstStyle>
          <a:p>
            <a:pPr lvl="0"/>
            <a:r>
              <a:rPr lang="en-US" dirty="0"/>
              <a:t>Subtitle goes here</a:t>
            </a:r>
          </a:p>
        </p:txBody>
      </p:sp>
    </p:spTree>
    <p:extLst>
      <p:ext uri="{BB962C8B-B14F-4D97-AF65-F5344CB8AC3E}">
        <p14:creationId xmlns:p14="http://schemas.microsoft.com/office/powerpoint/2010/main" val="380664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2 Graphics">
    <p:bg>
      <p:bgPr>
        <a:solidFill>
          <a:schemeClr val="bg1"/>
        </a:solidFill>
        <a:effectLst/>
      </p:bgPr>
    </p:bg>
    <p:spTree>
      <p:nvGrpSpPr>
        <p:cNvPr id="1" name=""/>
        <p:cNvGrpSpPr/>
        <p:nvPr/>
      </p:nvGrpSpPr>
      <p:grpSpPr>
        <a:xfrm>
          <a:off x="0" y="0"/>
          <a:ext cx="0" cy="0"/>
          <a:chOff x="0" y="0"/>
          <a:chExt cx="0" cy="0"/>
        </a:xfrm>
      </p:grpSpPr>
      <p:sp>
        <p:nvSpPr>
          <p:cNvPr id="8"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4" name="Picture Placeholder 3"/>
          <p:cNvSpPr>
            <a:spLocks noGrp="1"/>
          </p:cNvSpPr>
          <p:nvPr>
            <p:ph type="pic" sz="quarter" idx="12"/>
          </p:nvPr>
        </p:nvSpPr>
        <p:spPr>
          <a:xfrm>
            <a:off x="685800" y="2971800"/>
            <a:ext cx="4038600" cy="3962400"/>
          </a:xfrm>
          <a:prstGeom prst="rect">
            <a:avLst/>
          </a:prstGeom>
        </p:spPr>
        <p:txBody>
          <a:bodyPr/>
          <a:lstStyle/>
          <a:p>
            <a:r>
              <a:rPr lang="en-US"/>
              <a:t>Drag picture to placeholder or click icon to add</a:t>
            </a:r>
          </a:p>
        </p:txBody>
      </p:sp>
      <p:sp>
        <p:nvSpPr>
          <p:cNvPr id="7" name="Picture Placeholder 6"/>
          <p:cNvSpPr>
            <a:spLocks noGrp="1"/>
          </p:cNvSpPr>
          <p:nvPr>
            <p:ph type="pic" sz="quarter" idx="13"/>
          </p:nvPr>
        </p:nvSpPr>
        <p:spPr>
          <a:xfrm>
            <a:off x="5017477" y="2971800"/>
            <a:ext cx="4191000" cy="3962400"/>
          </a:xfrm>
          <a:prstGeom prst="rect">
            <a:avLst/>
          </a:prstGeom>
        </p:spPr>
        <p:txBody>
          <a:bodyPr/>
          <a:lstStyle/>
          <a:p>
            <a:r>
              <a:rPr lang="en-US"/>
              <a:t>Drag picture to placeholder or click icon to add</a:t>
            </a:r>
          </a:p>
        </p:txBody>
      </p:sp>
      <p:sp>
        <p:nvSpPr>
          <p:cNvPr id="10" name="Title 11"/>
          <p:cNvSpPr>
            <a:spLocks noGrp="1"/>
          </p:cNvSpPr>
          <p:nvPr>
            <p:ph type="title" hasCustomPrompt="1"/>
          </p:nvPr>
        </p:nvSpPr>
        <p:spPr>
          <a:xfrm>
            <a:off x="561845" y="366812"/>
            <a:ext cx="8724024" cy="1143000"/>
          </a:xfrm>
          <a:prstGeom prst="rect">
            <a:avLst/>
          </a:prstGeom>
        </p:spPr>
        <p:txBody>
          <a:bodyPr/>
          <a:lstStyle>
            <a:lvl1pPr>
              <a:defRPr sz="4800" b="1">
                <a:solidFill>
                  <a:srgbClr val="9DB4BE"/>
                </a:solidFill>
                <a:latin typeface="Century Gothic" charset="0"/>
                <a:ea typeface="Century Gothic" charset="0"/>
                <a:cs typeface="Century Gothic" charset="0"/>
              </a:defRPr>
            </a:lvl1pPr>
          </a:lstStyle>
          <a:p>
            <a:r>
              <a:rPr lang="en-US" dirty="0"/>
              <a:t>Headline goes here</a:t>
            </a:r>
            <a:br>
              <a:rPr lang="en-US" dirty="0"/>
            </a:br>
            <a:endParaRPr lang="en-US" dirty="0"/>
          </a:p>
        </p:txBody>
      </p:sp>
      <p:sp>
        <p:nvSpPr>
          <p:cNvPr id="11"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002E3A"/>
                </a:solidFill>
                <a:latin typeface="Century Gothic" charset="0"/>
                <a:ea typeface="Century Gothic" charset="0"/>
                <a:cs typeface="Century Gothic" charset="0"/>
              </a:defRPr>
            </a:lvl1pPr>
          </a:lstStyle>
          <a:p>
            <a:pPr lvl="0"/>
            <a:r>
              <a:rPr lang="en-US" dirty="0"/>
              <a:t>Subtitle goes here</a:t>
            </a:r>
          </a:p>
        </p:txBody>
      </p:sp>
    </p:spTree>
    <p:extLst>
      <p:ext uri="{BB962C8B-B14F-4D97-AF65-F5344CB8AC3E}">
        <p14:creationId xmlns:p14="http://schemas.microsoft.com/office/powerpoint/2010/main" val="82187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Graphic">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3" name="Text Placeholder 2"/>
          <p:cNvSpPr>
            <a:spLocks noGrp="1"/>
          </p:cNvSpPr>
          <p:nvPr>
            <p:ph type="body" sz="quarter" idx="11" hasCustomPrompt="1"/>
          </p:nvPr>
        </p:nvSpPr>
        <p:spPr>
          <a:xfrm>
            <a:off x="533400" y="1143000"/>
            <a:ext cx="6593784" cy="868229"/>
          </a:xfrm>
          <a:prstGeom prst="rect">
            <a:avLst/>
          </a:prstGeom>
        </p:spPr>
        <p:txBody>
          <a:bodyPr/>
          <a:lstStyle>
            <a:lvl1pPr>
              <a:defRPr sz="4400" baseline="0">
                <a:solidFill>
                  <a:srgbClr val="002E3A"/>
                </a:solidFill>
                <a:latin typeface="Century Gothic" charset="0"/>
                <a:ea typeface="Century Gothic" charset="0"/>
                <a:cs typeface="Century Gothic" charset="0"/>
              </a:defRPr>
            </a:lvl1pPr>
          </a:lstStyle>
          <a:p>
            <a:pPr lvl="0"/>
            <a:r>
              <a:rPr lang="en-US" dirty="0"/>
              <a:t>Title for art goes here</a:t>
            </a:r>
          </a:p>
        </p:txBody>
      </p:sp>
      <p:sp>
        <p:nvSpPr>
          <p:cNvPr id="7" name="Picture Placeholder 6"/>
          <p:cNvSpPr>
            <a:spLocks noGrp="1"/>
          </p:cNvSpPr>
          <p:nvPr>
            <p:ph type="pic" sz="quarter" idx="13"/>
          </p:nvPr>
        </p:nvSpPr>
        <p:spPr>
          <a:xfrm>
            <a:off x="5181600" y="2362200"/>
            <a:ext cx="4191000" cy="3962400"/>
          </a:xfrm>
          <a:prstGeom prst="rect">
            <a:avLst/>
          </a:prstGeom>
        </p:spPr>
        <p:txBody>
          <a:bodyPr/>
          <a:lstStyle/>
          <a:p>
            <a:r>
              <a:rPr lang="en-US"/>
              <a:t>Drag picture to placeholder or click icon to add</a:t>
            </a:r>
          </a:p>
        </p:txBody>
      </p:sp>
      <p:sp>
        <p:nvSpPr>
          <p:cNvPr id="5" name="Text Placeholder 4"/>
          <p:cNvSpPr>
            <a:spLocks noGrp="1"/>
          </p:cNvSpPr>
          <p:nvPr>
            <p:ph type="body" sz="quarter" idx="14" hasCustomPrompt="1"/>
          </p:nvPr>
        </p:nvSpPr>
        <p:spPr>
          <a:xfrm>
            <a:off x="533400" y="2362200"/>
            <a:ext cx="4267200" cy="4648200"/>
          </a:xfrm>
          <a:prstGeom prst="rect">
            <a:avLst/>
          </a:prstGeom>
        </p:spPr>
        <p:txBody>
          <a:bodyPr/>
          <a:lstStyle>
            <a:lvl1pPr>
              <a:defRPr sz="2800">
                <a:latin typeface="Century Gothic" charset="0"/>
                <a:ea typeface="Century Gothic" charset="0"/>
                <a:cs typeface="Century Gothic" charset="0"/>
              </a:defRPr>
            </a:lvl1pPr>
            <a:lvl2pPr marL="800100" indent="-342900">
              <a:buFont typeface="Arial" panose="020B0604020202020204" pitchFamily="34" charset="0"/>
              <a:buChar char="•"/>
              <a:defRPr sz="2000">
                <a:latin typeface="Century Gothic" charset="0"/>
                <a:ea typeface="Century Gothic" charset="0"/>
                <a:cs typeface="Century Gothic" charset="0"/>
              </a:defRPr>
            </a:lvl2pPr>
            <a:lvl3pPr marL="1200150" indent="-285750">
              <a:buFont typeface="Arial" panose="020B0604020202020204" pitchFamily="34" charset="0"/>
              <a:buChar char="•"/>
              <a:defRPr>
                <a:latin typeface="Century Gothic" charset="0"/>
                <a:ea typeface="Century Gothic" charset="0"/>
                <a:cs typeface="Century Gothic" charset="0"/>
              </a:defRPr>
            </a:lvl3pPr>
            <a:lvl4pPr marL="1657350" indent="-285750">
              <a:buFont typeface="Arial" panose="020B0604020202020204" pitchFamily="34" charset="0"/>
              <a:buChar char="•"/>
              <a:defRPr>
                <a:latin typeface="Century Gothic" charset="0"/>
                <a:ea typeface="Century Gothic" charset="0"/>
                <a:cs typeface="Century Gothic" charset="0"/>
              </a:defRPr>
            </a:lvl4pPr>
            <a:lvl5pPr marL="2114550" indent="-285750">
              <a:buFont typeface="Arial" panose="020B0604020202020204" pitchFamily="34" charset="0"/>
              <a:buChar char="•"/>
              <a:defRPr>
                <a:latin typeface="Century Gothic" charset="0"/>
                <a:ea typeface="Century Gothic" charset="0"/>
                <a:cs typeface="Century Gothic" charset="0"/>
              </a:defRPr>
            </a:lvl5pPr>
          </a:lstStyle>
          <a:p>
            <a:pPr lvl="0"/>
            <a:r>
              <a:rPr lang="en-US" dirty="0"/>
              <a:t>Type text here</a:t>
            </a:r>
          </a:p>
          <a:p>
            <a:pPr lvl="1"/>
            <a:r>
              <a:rPr lang="en-US" dirty="0"/>
              <a:t>Type text here</a:t>
            </a:r>
          </a:p>
          <a:p>
            <a:pPr lvl="2"/>
            <a:r>
              <a:rPr lang="en-US" dirty="0"/>
              <a:t>Third level</a:t>
            </a:r>
          </a:p>
          <a:p>
            <a:pPr lvl="3"/>
            <a:r>
              <a:rPr lang="en-US" dirty="0"/>
              <a:t>Fourth level</a:t>
            </a:r>
          </a:p>
          <a:p>
            <a:pPr lvl="4"/>
            <a:r>
              <a:rPr lang="en-US" dirty="0"/>
              <a:t>Fifth level</a:t>
            </a:r>
          </a:p>
        </p:txBody>
      </p:sp>
      <p:sp>
        <p:nvSpPr>
          <p:cNvPr id="8"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Tree>
    <p:extLst>
      <p:ext uri="{BB962C8B-B14F-4D97-AF65-F5344CB8AC3E}">
        <p14:creationId xmlns:p14="http://schemas.microsoft.com/office/powerpoint/2010/main" val="2021444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rge Graphic">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3" name="Text Placeholder 2"/>
          <p:cNvSpPr>
            <a:spLocks noGrp="1"/>
          </p:cNvSpPr>
          <p:nvPr>
            <p:ph type="body" sz="quarter" idx="11" hasCustomPrompt="1"/>
          </p:nvPr>
        </p:nvSpPr>
        <p:spPr>
          <a:xfrm>
            <a:off x="533400" y="1189171"/>
            <a:ext cx="6629400" cy="868229"/>
          </a:xfrm>
          <a:prstGeom prst="rect">
            <a:avLst/>
          </a:prstGeom>
        </p:spPr>
        <p:txBody>
          <a:bodyPr/>
          <a:lstStyle>
            <a:lvl1pPr>
              <a:defRPr sz="4400" baseline="0">
                <a:solidFill>
                  <a:srgbClr val="002E3A"/>
                </a:solidFill>
                <a:latin typeface="Century Gothic" charset="0"/>
                <a:ea typeface="Century Gothic" charset="0"/>
                <a:cs typeface="Century Gothic" charset="0"/>
              </a:defRPr>
            </a:lvl1pPr>
          </a:lstStyle>
          <a:p>
            <a:pPr lvl="0"/>
            <a:r>
              <a:rPr lang="en-US" dirty="0"/>
              <a:t>Title for chart goes here</a:t>
            </a:r>
          </a:p>
        </p:txBody>
      </p:sp>
      <p:sp>
        <p:nvSpPr>
          <p:cNvPr id="5" name="Picture Placeholder 4"/>
          <p:cNvSpPr>
            <a:spLocks noGrp="1"/>
          </p:cNvSpPr>
          <p:nvPr>
            <p:ph type="pic" sz="quarter" idx="12"/>
          </p:nvPr>
        </p:nvSpPr>
        <p:spPr>
          <a:xfrm>
            <a:off x="543732" y="2354394"/>
            <a:ext cx="8991600" cy="4800600"/>
          </a:xfrm>
          <a:prstGeom prst="rect">
            <a:avLst/>
          </a:prstGeom>
        </p:spPr>
        <p:txBody>
          <a:bodyPr/>
          <a:lstStyle/>
          <a:p>
            <a:r>
              <a:rPr lang="en-US"/>
              <a:t>Drag picture to placeholder or click icon to add</a:t>
            </a:r>
          </a:p>
        </p:txBody>
      </p:sp>
      <p:sp>
        <p:nvSpPr>
          <p:cNvPr id="6"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Tree>
    <p:extLst>
      <p:ext uri="{BB962C8B-B14F-4D97-AF65-F5344CB8AC3E}">
        <p14:creationId xmlns:p14="http://schemas.microsoft.com/office/powerpoint/2010/main" val="406947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Final Slide">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1523" y="0"/>
            <a:ext cx="0" cy="1386840"/>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a:p>
        </p:txBody>
      </p:sp>
      <p:sp>
        <p:nvSpPr>
          <p:cNvPr id="10" name="object 5"/>
          <p:cNvSpPr/>
          <p:nvPr userDrawn="1"/>
        </p:nvSpPr>
        <p:spPr>
          <a:xfrm>
            <a:off x="0" y="0"/>
            <a:ext cx="10058400" cy="655028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E3B757"/>
          </a:solidFill>
        </p:spPr>
        <p:txBody>
          <a:bodyPr wrap="square" lIns="0" tIns="0" rIns="0" bIns="0" rtlCol="0"/>
          <a:lstStyle/>
          <a:p>
            <a:endParaRPr>
              <a:solidFill>
                <a:srgbClr val="A7BF39"/>
              </a:solidFill>
            </a:endParaRPr>
          </a:p>
        </p:txBody>
      </p:sp>
      <p:sp>
        <p:nvSpPr>
          <p:cNvPr id="5" name="Rectangle 4"/>
          <p:cNvSpPr/>
          <p:nvPr userDrawn="1"/>
        </p:nvSpPr>
        <p:spPr>
          <a:xfrm>
            <a:off x="685800" y="3124200"/>
            <a:ext cx="8077200" cy="2975173"/>
          </a:xfrm>
          <a:prstGeom prst="rect">
            <a:avLst/>
          </a:prstGeom>
        </p:spPr>
        <p:txBody>
          <a:bodyPr wrap="square">
            <a:spAutoFit/>
          </a:bodyPr>
          <a:lstStyle/>
          <a:p>
            <a:r>
              <a:rPr lang="en-US" sz="1800" kern="1200" dirty="0">
                <a:solidFill>
                  <a:schemeClr val="bg1"/>
                </a:solidFill>
                <a:effectLst/>
                <a:latin typeface="Century Gothic" charset="0"/>
                <a:ea typeface="Century Gothic" charset="0"/>
                <a:cs typeface="Century Gothic" charset="0"/>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12700" marR="819150">
              <a:lnSpc>
                <a:spcPts val="5200"/>
              </a:lnSpc>
            </a:pPr>
            <a:r>
              <a:rPr lang="en-US" sz="1800" b="1" dirty="0">
                <a:solidFill>
                  <a:srgbClr val="002E3A"/>
                </a:solidFill>
                <a:latin typeface="Century Gothic" charset="0"/>
                <a:ea typeface="Century Gothic" charset="0"/>
                <a:cs typeface="Century Gothic" charset="0"/>
              </a:rPr>
              <a:t>www.measureevaluation.org</a:t>
            </a:r>
          </a:p>
        </p:txBody>
      </p:sp>
      <p:sp>
        <p:nvSpPr>
          <p:cNvPr id="7" name="Rectangle 1"/>
          <p:cNvSpPr>
            <a:spLocks noChangeArrowheads="1"/>
          </p:cNvSpPr>
          <p:nvPr userDrawn="1"/>
        </p:nvSpPr>
        <p:spPr bwMode="auto">
          <a:xfrm>
            <a:off x="-762000" y="728269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15"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pic>
        <p:nvPicPr>
          <p:cNvPr id="9" name="Picture 8">
            <a:extLst>
              <a:ext uri="{FF2B5EF4-FFF2-40B4-BE49-F238E27FC236}">
                <a16:creationId xmlns:a16="http://schemas.microsoft.com/office/drawing/2014/main" id="{DC9E379E-27B2-4254-8EC5-8B2749F7A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6718410"/>
            <a:ext cx="792588" cy="765258"/>
          </a:xfrm>
          <a:prstGeom prst="rect">
            <a:avLst/>
          </a:prstGeom>
        </p:spPr>
      </p:pic>
      <p:pic>
        <p:nvPicPr>
          <p:cNvPr id="12" name="Picture 11">
            <a:extLst>
              <a:ext uri="{FF2B5EF4-FFF2-40B4-BE49-F238E27FC236}">
                <a16:creationId xmlns:a16="http://schemas.microsoft.com/office/drawing/2014/main" id="{60CC20A8-EDD6-497C-B761-2C7634877D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7800" y="6576125"/>
            <a:ext cx="1288528" cy="1101691"/>
          </a:xfrm>
          <a:prstGeom prst="rect">
            <a:avLst/>
          </a:prstGeom>
        </p:spPr>
      </p:pic>
      <p:pic>
        <p:nvPicPr>
          <p:cNvPr id="13" name="Picture 12">
            <a:extLst>
              <a:ext uri="{FF2B5EF4-FFF2-40B4-BE49-F238E27FC236}">
                <a16:creationId xmlns:a16="http://schemas.microsoft.com/office/drawing/2014/main" id="{DBEFB545-864E-4BB1-BA40-C00188FE49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16818" y="6704974"/>
            <a:ext cx="990600" cy="8439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1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0058400" cy="1190825"/>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12" name="Title 11"/>
          <p:cNvSpPr>
            <a:spLocks noGrp="1"/>
          </p:cNvSpPr>
          <p:nvPr>
            <p:ph type="title" hasCustomPrompt="1"/>
          </p:nvPr>
        </p:nvSpPr>
        <p:spPr>
          <a:xfrm>
            <a:off x="611769" y="366812"/>
            <a:ext cx="8674100" cy="1143000"/>
          </a:xfrm>
          <a:prstGeom prst="rect">
            <a:avLst/>
          </a:prstGeom>
        </p:spPr>
        <p:txBody>
          <a:bodyPr/>
          <a:lstStyle>
            <a:lvl1pPr>
              <a:defRPr sz="4800" b="1">
                <a:solidFill>
                  <a:srgbClr val="9DB4BE"/>
                </a:solidFill>
                <a:latin typeface="Futura LT Pro Book" panose="020B0502020204020303"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85800" y="2702611"/>
            <a:ext cx="8305800" cy="2590800"/>
          </a:xfrm>
          <a:prstGeom prst="rect">
            <a:avLst/>
          </a:prstGeom>
        </p:spPr>
        <p:txBody>
          <a:bodyPr/>
          <a:lstStyle>
            <a:lvl1pPr>
              <a:defRPr sz="2800">
                <a:solidFill>
                  <a:schemeClr val="tx1"/>
                </a:solidFill>
                <a:latin typeface="Futura LT Pro Book" panose="020B0502020204020303" pitchFamily="34" charset="0"/>
              </a:defRPr>
            </a:lvl1pPr>
            <a:lvl2pPr>
              <a:defRPr sz="2400">
                <a:solidFill>
                  <a:schemeClr val="tx1"/>
                </a:solidFill>
                <a:latin typeface="Futura LT Pro Book" panose="020B0502020204020303" pitchFamily="34" charset="0"/>
              </a:defRPr>
            </a:lvl2pPr>
            <a:lvl3pPr>
              <a:defRPr sz="2000">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5" name="Text Placeholder 24"/>
          <p:cNvSpPr>
            <a:spLocks noGrp="1"/>
          </p:cNvSpPr>
          <p:nvPr>
            <p:ph type="body" sz="quarter" idx="11" hasCustomPrompt="1"/>
          </p:nvPr>
        </p:nvSpPr>
        <p:spPr>
          <a:xfrm>
            <a:off x="561845" y="1024237"/>
            <a:ext cx="6629400" cy="1066800"/>
          </a:xfrm>
          <a:prstGeom prst="rect">
            <a:avLst/>
          </a:prstGeom>
        </p:spPr>
        <p:txBody>
          <a:bodyPr/>
          <a:lstStyle>
            <a:lvl1pPr>
              <a:defRPr sz="4400">
                <a:solidFill>
                  <a:srgbClr val="1E1860"/>
                </a:solidFill>
                <a:latin typeface="Futura LT Pro Book" panose="020B0502020204020303" pitchFamily="34" charset="0"/>
              </a:defRPr>
            </a:lvl1pPr>
          </a:lstStyle>
          <a:p>
            <a:pPr lvl="0"/>
            <a:r>
              <a:rPr lang="en-US" dirty="0"/>
              <a:t>Subtitle goes here</a:t>
            </a:r>
          </a:p>
        </p:txBody>
      </p:sp>
      <p:sp>
        <p:nvSpPr>
          <p:cNvPr id="2" name="Slide Number Placeholder 1">
            <a:extLst>
              <a:ext uri="{FF2B5EF4-FFF2-40B4-BE49-F238E27FC236}">
                <a16:creationId xmlns:a16="http://schemas.microsoft.com/office/drawing/2014/main" id="{D4BDFA0C-E80A-4094-A18A-4AC6DC5C1144}"/>
              </a:ext>
            </a:extLst>
          </p:cNvPr>
          <p:cNvSpPr>
            <a:spLocks noGrp="1"/>
          </p:cNvSpPr>
          <p:nvPr>
            <p:ph type="sldNum" sz="quarter" idx="12"/>
          </p:nvPr>
        </p:nvSpPr>
        <p:spPr/>
        <p:txBody>
          <a:bodyPr/>
          <a:lstStyle/>
          <a:p>
            <a:fld id="{1E3A08D3-AC1A-4FDC-8C0A-674E3B3BDE33}" type="slidenum">
              <a:rPr lang="en-US" smtClean="0"/>
              <a:t>‹#›</a:t>
            </a:fld>
            <a:endParaRPr lang="en-US"/>
          </a:p>
        </p:txBody>
      </p:sp>
    </p:spTree>
    <p:extLst>
      <p:ext uri="{BB962C8B-B14F-4D97-AF65-F5344CB8AC3E}">
        <p14:creationId xmlns:p14="http://schemas.microsoft.com/office/powerpoint/2010/main" val="100578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2192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2E3A"/>
          </a:solidFill>
        </p:spPr>
        <p:txBody>
          <a:bodyPr wrap="square" lIns="0" tIns="0" rIns="0" bIns="0" rtlCol="0"/>
          <a:lstStyle/>
          <a:p>
            <a:endParaRPr dirty="0">
              <a:latin typeface="Futura Lt BT" panose="020B0402020204020303"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65" r:id="rId7"/>
    <p:sldLayoutId id="2147483683" r:id="rId8"/>
    <p:sldLayoutId id="2147483684" r:id="rId9"/>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hie.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9.gif"/><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p:cNvSpPr txBox="1"/>
          <p:nvPr/>
        </p:nvSpPr>
        <p:spPr>
          <a:xfrm>
            <a:off x="609600" y="379900"/>
            <a:ext cx="8839200" cy="833562"/>
          </a:xfrm>
          <a:prstGeom prst="rect">
            <a:avLst/>
          </a:prstGeom>
        </p:spPr>
        <p:txBody>
          <a:bodyPr vert="horz" wrap="square" lIns="0" tIns="0" rIns="0" bIns="0" rtlCol="0">
            <a:spAutoFit/>
          </a:bodyPr>
          <a:lstStyle/>
          <a:p>
            <a:pPr marL="12700">
              <a:lnSpc>
                <a:spcPts val="6495"/>
              </a:lnSpc>
            </a:pPr>
            <a:r>
              <a:rPr lang="en-US" sz="5700" b="1" spc="-265" dirty="0">
                <a:solidFill>
                  <a:srgbClr val="9DB4BE"/>
                </a:solidFill>
                <a:latin typeface="Century Gothic" charset="0"/>
                <a:ea typeface="Century Gothic" charset="0"/>
                <a:cs typeface="Century Gothic" charset="0"/>
              </a:rPr>
              <a:t>Module 1.4</a:t>
            </a:r>
          </a:p>
        </p:txBody>
      </p:sp>
      <p:sp>
        <p:nvSpPr>
          <p:cNvPr id="5" name="object 8">
            <a:extLst>
              <a:ext uri="{FF2B5EF4-FFF2-40B4-BE49-F238E27FC236}">
                <a16:creationId xmlns:a16="http://schemas.microsoft.com/office/drawing/2014/main" id="{47FD4C29-3324-4FBB-A8B4-245D63D3EA32}"/>
              </a:ext>
            </a:extLst>
          </p:cNvPr>
          <p:cNvSpPr txBox="1"/>
          <p:nvPr/>
        </p:nvSpPr>
        <p:spPr>
          <a:xfrm>
            <a:off x="609600" y="513308"/>
            <a:ext cx="8839200" cy="2077492"/>
          </a:xfrm>
          <a:prstGeom prst="rect">
            <a:avLst/>
          </a:prstGeom>
        </p:spPr>
        <p:txBody>
          <a:bodyPr vert="horz" wrap="square" lIns="0" tIns="0" rIns="0" bIns="0" rtlCol="0">
            <a:spAutoFit/>
          </a:bodyPr>
          <a:lstStyle/>
          <a:p>
            <a:pPr marL="12700">
              <a:lnSpc>
                <a:spcPts val="5400"/>
              </a:lnSpc>
            </a:pPr>
            <a:endParaRPr lang="en-US" sz="5000" b="1" spc="-200" dirty="0">
              <a:solidFill>
                <a:srgbClr val="002E3A"/>
              </a:solidFill>
              <a:latin typeface="Century Gothic" charset="0"/>
              <a:ea typeface="Century Gothic" charset="0"/>
              <a:cs typeface="Century Gothic" charset="0"/>
            </a:endParaRPr>
          </a:p>
          <a:p>
            <a:pPr marL="12700">
              <a:lnSpc>
                <a:spcPts val="5400"/>
              </a:lnSpc>
            </a:pPr>
            <a:r>
              <a:rPr lang="en-US" sz="5000" b="1" dirty="0">
                <a:solidFill>
                  <a:srgbClr val="002E3A"/>
                </a:solidFill>
                <a:latin typeface="Century Gothic" charset="0"/>
                <a:ea typeface="Century Gothic" charset="0"/>
                <a:cs typeface="Century Gothic" charset="0"/>
              </a:rPr>
              <a:t>Vision for the </a:t>
            </a:r>
          </a:p>
          <a:p>
            <a:pPr marL="12700">
              <a:lnSpc>
                <a:spcPts val="5400"/>
              </a:lnSpc>
            </a:pPr>
            <a:r>
              <a:rPr lang="en-US" sz="5000" b="1" dirty="0">
                <a:solidFill>
                  <a:schemeClr val="bg1"/>
                </a:solidFill>
                <a:latin typeface="Century Gothic" charset="0"/>
                <a:ea typeface="Century Gothic" charset="0"/>
                <a:cs typeface="Century Gothic" charset="0"/>
              </a:rPr>
              <a:t>Master Facility List</a:t>
            </a:r>
            <a:endParaRPr sz="5700" dirty="0">
              <a:solidFill>
                <a:schemeClr val="bg1"/>
              </a:solidFill>
              <a:latin typeface="Futura Lt BT" panose="020B0402020204020303" pitchFamily="34" charset="0"/>
              <a:cs typeface="Gill Sans MT"/>
            </a:endParaRPr>
          </a:p>
        </p:txBody>
      </p:sp>
      <p:sp>
        <p:nvSpPr>
          <p:cNvPr id="6" name="object 9">
            <a:extLst>
              <a:ext uri="{FF2B5EF4-FFF2-40B4-BE49-F238E27FC236}">
                <a16:creationId xmlns:a16="http://schemas.microsoft.com/office/drawing/2014/main" id="{461B0595-EAAA-407B-B256-259B268081E3}"/>
              </a:ext>
            </a:extLst>
          </p:cNvPr>
          <p:cNvSpPr txBox="1"/>
          <p:nvPr/>
        </p:nvSpPr>
        <p:spPr>
          <a:xfrm>
            <a:off x="5114693" y="3810000"/>
            <a:ext cx="4715107" cy="2600712"/>
          </a:xfrm>
          <a:prstGeom prst="rect">
            <a:avLst/>
          </a:prstGeom>
        </p:spPr>
        <p:txBody>
          <a:bodyPr vert="horz" wrap="square" lIns="0" tIns="0" rIns="0" bIns="0" rtlCol="0">
            <a:spAutoFit/>
          </a:bodyPr>
          <a:lstStyle/>
          <a:p>
            <a:pPr marL="12700">
              <a:spcAft>
                <a:spcPts val="600"/>
              </a:spcAft>
            </a:pPr>
            <a:r>
              <a:rPr lang="en-US" sz="2800" b="1" dirty="0">
                <a:solidFill>
                  <a:srgbClr val="002E3A"/>
                </a:solidFill>
                <a:latin typeface="Century Gothic" charset="0"/>
                <a:ea typeface="Century Gothic" charset="0"/>
                <a:cs typeface="Century Gothic" charset="0"/>
              </a:rPr>
              <a:t>Rollout of Health Facility Registry/Master Facility List </a:t>
            </a:r>
            <a:br>
              <a:rPr lang="en-US" sz="2800" b="1" dirty="0">
                <a:solidFill>
                  <a:srgbClr val="002E3A"/>
                </a:solidFill>
                <a:latin typeface="Century Gothic" charset="0"/>
                <a:ea typeface="Century Gothic" charset="0"/>
                <a:cs typeface="Century Gothic" charset="0"/>
              </a:rPr>
            </a:br>
            <a:r>
              <a:rPr lang="en-US" sz="2800" b="1" dirty="0">
                <a:solidFill>
                  <a:srgbClr val="002E3A"/>
                </a:solidFill>
                <a:latin typeface="Century Gothic" charset="0"/>
                <a:ea typeface="Century Gothic" charset="0"/>
                <a:cs typeface="Century Gothic" charset="0"/>
              </a:rPr>
              <a:t>for States and Local Government Areas </a:t>
            </a:r>
            <a:br>
              <a:rPr lang="en-US" sz="2800" b="1" dirty="0">
                <a:solidFill>
                  <a:srgbClr val="002E3A"/>
                </a:solidFill>
                <a:latin typeface="Century Gothic" charset="0"/>
                <a:ea typeface="Century Gothic" charset="0"/>
                <a:cs typeface="Century Gothic" charset="0"/>
              </a:rPr>
            </a:br>
            <a:r>
              <a:rPr lang="en-US" sz="2800" b="1" dirty="0">
                <a:solidFill>
                  <a:srgbClr val="002E3A"/>
                </a:solidFill>
                <a:latin typeface="Century Gothic" charset="0"/>
                <a:ea typeface="Century Gothic" charset="0"/>
                <a:cs typeface="Century Gothic" charset="0"/>
              </a:rPr>
              <a:t>in Nigeria</a:t>
            </a:r>
          </a:p>
          <a:p>
            <a:pPr marL="12700"/>
            <a:r>
              <a:rPr lang="en-US" sz="2400" dirty="0">
                <a:solidFill>
                  <a:schemeClr val="bg1"/>
                </a:solidFill>
                <a:latin typeface="Century Gothic" charset="0"/>
                <a:ea typeface="Century Gothic" charset="0"/>
                <a:cs typeface="Century Gothic" charset="0"/>
              </a:rPr>
              <a:t>March 2019</a:t>
            </a:r>
            <a:endParaRPr lang="en-US" sz="1600" dirty="0">
              <a:solidFill>
                <a:schemeClr val="bg1"/>
              </a:solidFill>
              <a:latin typeface="Century Gothic" charset="0"/>
              <a:ea typeface="Century Gothic" charset="0"/>
              <a:cs typeface="Century Gothic" charset="0"/>
            </a:endParaRPr>
          </a:p>
        </p:txBody>
      </p:sp>
      <p:pic>
        <p:nvPicPr>
          <p:cNvPr id="7" name="Picture 6">
            <a:extLst>
              <a:ext uri="{FF2B5EF4-FFF2-40B4-BE49-F238E27FC236}">
                <a16:creationId xmlns:a16="http://schemas.microsoft.com/office/drawing/2014/main" id="{CD8C9C3F-A73A-48DF-8C99-9B6344B55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5" y="2780717"/>
            <a:ext cx="5217829" cy="3652480"/>
          </a:xfrm>
          <a:prstGeom prst="rect">
            <a:avLst/>
          </a:prstGeom>
        </p:spPr>
      </p:pic>
    </p:spTree>
    <p:extLst>
      <p:ext uri="{BB962C8B-B14F-4D97-AF65-F5344CB8AC3E}">
        <p14:creationId xmlns:p14="http://schemas.microsoft.com/office/powerpoint/2010/main" val="184390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AEC-38A4-4CC4-BBB5-84A726AD0724}"/>
              </a:ext>
            </a:extLst>
          </p:cNvPr>
          <p:cNvSpPr>
            <a:spLocks noGrp="1"/>
          </p:cNvSpPr>
          <p:nvPr>
            <p:ph type="title"/>
          </p:nvPr>
        </p:nvSpPr>
        <p:spPr/>
        <p:txBody>
          <a:bodyPr/>
          <a:lstStyle/>
          <a:p>
            <a:r>
              <a:rPr lang="en-US" dirty="0"/>
              <a:t>Integrated systems</a:t>
            </a:r>
          </a:p>
        </p:txBody>
      </p:sp>
      <p:sp>
        <p:nvSpPr>
          <p:cNvPr id="3" name="Text Placeholder 2">
            <a:extLst>
              <a:ext uri="{FF2B5EF4-FFF2-40B4-BE49-F238E27FC236}">
                <a16:creationId xmlns:a16="http://schemas.microsoft.com/office/drawing/2014/main" id="{C7390B84-02AB-4876-9052-0339F06FCB6B}"/>
              </a:ext>
            </a:extLst>
          </p:cNvPr>
          <p:cNvSpPr>
            <a:spLocks noGrp="1"/>
          </p:cNvSpPr>
          <p:nvPr>
            <p:ph type="body" sz="quarter" idx="10"/>
          </p:nvPr>
        </p:nvSpPr>
        <p:spPr>
          <a:xfrm>
            <a:off x="990600" y="2243349"/>
            <a:ext cx="8295269" cy="4648200"/>
          </a:xfrm>
        </p:spPr>
        <p:txBody>
          <a:bodyPr/>
          <a:lstStyle/>
          <a:p>
            <a:pPr marL="457200" indent="-457200">
              <a:spcBef>
                <a:spcPts val="1200"/>
              </a:spcBef>
              <a:spcAft>
                <a:spcPts val="600"/>
              </a:spcAft>
              <a:buFont typeface="Wingdings" panose="05000000000000000000" pitchFamily="2" charset="2"/>
              <a:buChar char="§"/>
            </a:pPr>
            <a:r>
              <a:rPr lang="en-US" sz="3200" dirty="0"/>
              <a:t>New facilities or facility updates </a:t>
            </a:r>
            <a:br>
              <a:rPr lang="en-US" sz="3200" dirty="0"/>
            </a:br>
            <a:r>
              <a:rPr lang="en-US" sz="3200" dirty="0"/>
              <a:t>will be done in the HFR</a:t>
            </a:r>
          </a:p>
          <a:p>
            <a:pPr marL="457200" indent="-457200">
              <a:spcBef>
                <a:spcPts val="1200"/>
              </a:spcBef>
              <a:spcAft>
                <a:spcPts val="600"/>
              </a:spcAft>
              <a:buFont typeface="Wingdings" panose="05000000000000000000" pitchFamily="2" charset="2"/>
              <a:buChar char="§"/>
            </a:pPr>
            <a:r>
              <a:rPr lang="en-US" sz="3200" dirty="0"/>
              <a:t>DHIS 2 will henceforth rely on HFR </a:t>
            </a:r>
            <a:br>
              <a:rPr lang="en-US" sz="3200" dirty="0"/>
            </a:br>
            <a:r>
              <a:rPr lang="en-US" sz="3200" dirty="0"/>
              <a:t>for facility list updates </a:t>
            </a:r>
          </a:p>
          <a:p>
            <a:pPr marL="457200" indent="-457200">
              <a:spcBef>
                <a:spcPts val="1200"/>
              </a:spcBef>
              <a:spcAft>
                <a:spcPts val="600"/>
              </a:spcAft>
              <a:buFont typeface="Wingdings" panose="05000000000000000000" pitchFamily="2" charset="2"/>
              <a:buChar char="§"/>
            </a:pPr>
            <a:r>
              <a:rPr lang="en-US" sz="3200" dirty="0"/>
              <a:t>Facility information will be reviewed and approved in the HFR</a:t>
            </a:r>
          </a:p>
          <a:p>
            <a:pPr marL="457200" indent="-457200">
              <a:spcBef>
                <a:spcPts val="1200"/>
              </a:spcBef>
              <a:spcAft>
                <a:spcPts val="600"/>
              </a:spcAft>
              <a:buFont typeface="Wingdings" panose="05000000000000000000" pitchFamily="2" charset="2"/>
              <a:buChar char="§"/>
            </a:pPr>
            <a:r>
              <a:rPr lang="en-US" sz="3200" dirty="0"/>
              <a:t>Once approved, the HFR will send </a:t>
            </a:r>
            <a:br>
              <a:rPr lang="en-US" sz="3200" dirty="0"/>
            </a:br>
            <a:r>
              <a:rPr lang="en-US" sz="3200" dirty="0"/>
              <a:t>the updates to the DHIS 2</a:t>
            </a:r>
          </a:p>
        </p:txBody>
      </p:sp>
      <p:sp>
        <p:nvSpPr>
          <p:cNvPr id="4" name="Text Placeholder 3">
            <a:extLst>
              <a:ext uri="{FF2B5EF4-FFF2-40B4-BE49-F238E27FC236}">
                <a16:creationId xmlns:a16="http://schemas.microsoft.com/office/drawing/2014/main" id="{0197FBD3-BF8E-4499-B95B-0661C7B7BF04}"/>
              </a:ext>
            </a:extLst>
          </p:cNvPr>
          <p:cNvSpPr>
            <a:spLocks noGrp="1"/>
          </p:cNvSpPr>
          <p:nvPr>
            <p:ph type="body" sz="quarter" idx="11"/>
          </p:nvPr>
        </p:nvSpPr>
        <p:spPr>
          <a:xfrm>
            <a:off x="561844" y="1091205"/>
            <a:ext cx="8963155" cy="837214"/>
          </a:xfrm>
        </p:spPr>
        <p:txBody>
          <a:bodyPr/>
          <a:lstStyle/>
          <a:p>
            <a:r>
              <a:rPr lang="en-US" dirty="0">
                <a:solidFill>
                  <a:schemeClr val="tx1"/>
                </a:solidFill>
              </a:rPr>
              <a:t>Future process</a:t>
            </a:r>
          </a:p>
        </p:txBody>
      </p:sp>
    </p:spTree>
    <p:extLst>
      <p:ext uri="{BB962C8B-B14F-4D97-AF65-F5344CB8AC3E}">
        <p14:creationId xmlns:p14="http://schemas.microsoft.com/office/powerpoint/2010/main" val="168059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DAFFCB59-B6D6-4D6C-9C8C-6FD5ED2AA8B4}"/>
              </a:ext>
            </a:extLst>
          </p:cNvPr>
          <p:cNvPicPr>
            <a:picLocks noChangeAspect="1"/>
          </p:cNvPicPr>
          <p:nvPr/>
        </p:nvPicPr>
        <p:blipFill>
          <a:blip r:embed="rId3">
            <a:extLst>
              <a:ext uri="{28A0092B-C50C-407E-A947-70E740481C1C}">
                <a14:useLocalDpi xmlns:a14="http://schemas.microsoft.com/office/drawing/2010/main" val="0"/>
              </a:ext>
            </a:extLst>
          </a:blip>
          <a:srcRect t="923" b="923"/>
          <a:stretch>
            <a:fillRect/>
          </a:stretch>
        </p:blipFill>
        <p:spPr>
          <a:xfrm>
            <a:off x="1030764" y="2234205"/>
            <a:ext cx="7996871" cy="5187160"/>
          </a:xfrm>
          <a:prstGeom prst="rect">
            <a:avLst/>
          </a:prstGeom>
        </p:spPr>
      </p:pic>
      <p:sp>
        <p:nvSpPr>
          <p:cNvPr id="2" name="Title 1">
            <a:extLst>
              <a:ext uri="{FF2B5EF4-FFF2-40B4-BE49-F238E27FC236}">
                <a16:creationId xmlns:a16="http://schemas.microsoft.com/office/drawing/2014/main" id="{6EF7512C-C3DE-42E5-89C0-6F70E5CAE1D9}"/>
              </a:ext>
            </a:extLst>
          </p:cNvPr>
          <p:cNvSpPr>
            <a:spLocks noGrp="1"/>
          </p:cNvSpPr>
          <p:nvPr>
            <p:ph type="title"/>
          </p:nvPr>
        </p:nvSpPr>
        <p:spPr>
          <a:xfrm>
            <a:off x="561845" y="366812"/>
            <a:ext cx="8724024" cy="1143000"/>
          </a:xfrm>
        </p:spPr>
        <p:txBody>
          <a:bodyPr/>
          <a:lstStyle/>
          <a:p>
            <a:r>
              <a:rPr lang="en-US" dirty="0"/>
              <a:t>Future perspectives</a:t>
            </a:r>
          </a:p>
        </p:txBody>
      </p:sp>
      <p:sp>
        <p:nvSpPr>
          <p:cNvPr id="3" name="Text Placeholder 2">
            <a:extLst>
              <a:ext uri="{FF2B5EF4-FFF2-40B4-BE49-F238E27FC236}">
                <a16:creationId xmlns:a16="http://schemas.microsoft.com/office/drawing/2014/main" id="{5C5BB86C-5A0E-4ECE-A4E6-07D4B8B28ADB}"/>
              </a:ext>
            </a:extLst>
          </p:cNvPr>
          <p:cNvSpPr>
            <a:spLocks noGrp="1"/>
          </p:cNvSpPr>
          <p:nvPr>
            <p:ph type="body" sz="quarter" idx="10"/>
          </p:nvPr>
        </p:nvSpPr>
        <p:spPr>
          <a:xfrm>
            <a:off x="1371601" y="7289870"/>
            <a:ext cx="7467600" cy="711130"/>
          </a:xfrm>
        </p:spPr>
        <p:txBody>
          <a:bodyPr/>
          <a:lstStyle/>
          <a:p>
            <a:pPr algn="ctr"/>
            <a:r>
              <a:rPr lang="en-US" sz="1800" dirty="0">
                <a:hlinkClick r:id="rId4"/>
              </a:rPr>
              <a:t>Source: https://ohie.org</a:t>
            </a:r>
            <a:endParaRPr lang="en-US" sz="1800" dirty="0"/>
          </a:p>
          <a:p>
            <a:pPr algn="ctr"/>
            <a:endParaRPr lang="en-US" dirty="0"/>
          </a:p>
        </p:txBody>
      </p:sp>
      <p:sp>
        <p:nvSpPr>
          <p:cNvPr id="6" name="Text Placeholder 3">
            <a:extLst>
              <a:ext uri="{FF2B5EF4-FFF2-40B4-BE49-F238E27FC236}">
                <a16:creationId xmlns:a16="http://schemas.microsoft.com/office/drawing/2014/main" id="{633BA636-BFFE-4046-8D4B-8834CACA9B64}"/>
              </a:ext>
            </a:extLst>
          </p:cNvPr>
          <p:cNvSpPr txBox="1">
            <a:spLocks/>
          </p:cNvSpPr>
          <p:nvPr/>
        </p:nvSpPr>
        <p:spPr>
          <a:xfrm>
            <a:off x="567941" y="2036558"/>
            <a:ext cx="3633723" cy="451264"/>
          </a:xfrm>
          <a:prstGeom prst="rect">
            <a:avLst/>
          </a:prstGeom>
        </p:spPr>
        <p:txBody>
          <a:bodyPr/>
          <a:lstStyle>
            <a:lvl1pPr marL="0" eaLnBrk="1" hangingPunct="1">
              <a:defRPr sz="4400">
                <a:solidFill>
                  <a:srgbClr val="002E3A"/>
                </a:solidFill>
                <a:latin typeface="Century Gothic" charset="0"/>
                <a:ea typeface="Century Gothic" charset="0"/>
                <a:cs typeface="Century Gothic"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400" i="1" kern="0" dirty="0" err="1"/>
              <a:t>OpenHIE</a:t>
            </a:r>
            <a:r>
              <a:rPr lang="en-US" sz="2400" i="1" kern="0" dirty="0"/>
              <a:t> architecture</a:t>
            </a:r>
            <a:endParaRPr lang="en-US" kern="0" dirty="0"/>
          </a:p>
        </p:txBody>
      </p:sp>
      <p:sp>
        <p:nvSpPr>
          <p:cNvPr id="7" name="Text Placeholder 3">
            <a:extLst>
              <a:ext uri="{FF2B5EF4-FFF2-40B4-BE49-F238E27FC236}">
                <a16:creationId xmlns:a16="http://schemas.microsoft.com/office/drawing/2014/main" id="{F94ED935-6A71-470C-A488-5D44EBEACA55}"/>
              </a:ext>
            </a:extLst>
          </p:cNvPr>
          <p:cNvSpPr txBox="1">
            <a:spLocks/>
          </p:cNvSpPr>
          <p:nvPr/>
        </p:nvSpPr>
        <p:spPr>
          <a:xfrm>
            <a:off x="561844" y="1091204"/>
            <a:ext cx="7996871" cy="945353"/>
          </a:xfrm>
          <a:prstGeom prst="rect">
            <a:avLst/>
          </a:prstGeom>
        </p:spPr>
        <p:txBody>
          <a:bodyPr/>
          <a:lstStyle>
            <a:lvl1pPr marL="0" eaLnBrk="1" hangingPunct="1">
              <a:defRPr sz="4400">
                <a:solidFill>
                  <a:srgbClr val="002E3A"/>
                </a:solidFill>
                <a:latin typeface="Century Gothic" charset="0"/>
                <a:ea typeface="Century Gothic" charset="0"/>
                <a:cs typeface="Century Gothic"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dirty="0"/>
              <a:t>Interoperability layer (IL)</a:t>
            </a:r>
          </a:p>
        </p:txBody>
      </p:sp>
    </p:spTree>
    <p:extLst>
      <p:ext uri="{BB962C8B-B14F-4D97-AF65-F5344CB8AC3E}">
        <p14:creationId xmlns:p14="http://schemas.microsoft.com/office/powerpoint/2010/main" val="3533958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19200"/>
            <a:ext cx="6858000" cy="2590800"/>
          </a:xfrm>
          <a:prstGeom prst="rect">
            <a:avLst/>
          </a:prstGeom>
          <a:solidFill>
            <a:srgbClr val="E3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311743C-CABD-4AF4-994E-96B292880B9D}"/>
              </a:ext>
            </a:extLst>
          </p:cNvPr>
          <p:cNvSpPr>
            <a:spLocks noGrp="1"/>
          </p:cNvSpPr>
          <p:nvPr>
            <p:ph type="body" sz="quarter" idx="11"/>
          </p:nvPr>
        </p:nvSpPr>
        <p:spPr>
          <a:xfrm>
            <a:off x="1752600" y="1524000"/>
            <a:ext cx="6400800" cy="2895600"/>
          </a:xfrm>
        </p:spPr>
        <p:txBody>
          <a:bodyPr/>
          <a:lstStyle/>
          <a:p>
            <a:pPr algn="ctr">
              <a:lnSpc>
                <a:spcPts val="5900"/>
              </a:lnSpc>
            </a:pPr>
            <a:endParaRPr lang="en-US" sz="5500" b="1" dirty="0">
              <a:solidFill>
                <a:srgbClr val="002E3A"/>
              </a:solidFill>
              <a:latin typeface="Century Gothic" panose="020B0502020202020204" pitchFamily="34" charset="0"/>
            </a:endParaRPr>
          </a:p>
          <a:p>
            <a:pPr algn="ctr">
              <a:lnSpc>
                <a:spcPts val="5900"/>
              </a:lnSpc>
            </a:pPr>
            <a:endParaRPr lang="en-US" sz="5500" b="1" dirty="0">
              <a:solidFill>
                <a:srgbClr val="002E3A"/>
              </a:solidFill>
              <a:latin typeface="Century Gothic" panose="020B0502020202020204" pitchFamily="34" charset="0"/>
            </a:endParaRPr>
          </a:p>
          <a:p>
            <a:pPr algn="ctr">
              <a:lnSpc>
                <a:spcPts val="5900"/>
              </a:lnSpc>
            </a:pPr>
            <a:r>
              <a:rPr lang="en-US" sz="5500" b="1" dirty="0">
                <a:solidFill>
                  <a:srgbClr val="002E3A"/>
                </a:solidFill>
                <a:latin typeface="Century Gothic" panose="020B0502020202020204" pitchFamily="34" charset="0"/>
              </a:rPr>
              <a:t>Sustained</a:t>
            </a:r>
          </a:p>
          <a:p>
            <a:pPr algn="ctr">
              <a:lnSpc>
                <a:spcPts val="5900"/>
              </a:lnSpc>
            </a:pPr>
            <a:r>
              <a:rPr lang="en-US" sz="5500" dirty="0">
                <a:solidFill>
                  <a:srgbClr val="002E3A"/>
                </a:solidFill>
                <a:latin typeface="Century Gothic" panose="020B0502020202020204" pitchFamily="34" charset="0"/>
              </a:rPr>
              <a:t>governance</a:t>
            </a:r>
          </a:p>
        </p:txBody>
      </p:sp>
      <p:pic>
        <p:nvPicPr>
          <p:cNvPr id="5" name="Picture 4">
            <a:extLst>
              <a:ext uri="{FF2B5EF4-FFF2-40B4-BE49-F238E27FC236}">
                <a16:creationId xmlns:a16="http://schemas.microsoft.com/office/drawing/2014/main" id="{6A044B9D-EC99-490D-9976-A98D97DD19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a:off x="3226613" y="4495800"/>
            <a:ext cx="3555187" cy="3291840"/>
          </a:xfrm>
          <a:prstGeom prst="rect">
            <a:avLst/>
          </a:prstGeom>
        </p:spPr>
      </p:pic>
    </p:spTree>
    <p:extLst>
      <p:ext uri="{BB962C8B-B14F-4D97-AF65-F5344CB8AC3E}">
        <p14:creationId xmlns:p14="http://schemas.microsoft.com/office/powerpoint/2010/main" val="246626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B8BE-904A-4AE7-8584-536FD8675D20}"/>
              </a:ext>
            </a:extLst>
          </p:cNvPr>
          <p:cNvSpPr>
            <a:spLocks noGrp="1"/>
          </p:cNvSpPr>
          <p:nvPr>
            <p:ph type="title"/>
          </p:nvPr>
        </p:nvSpPr>
        <p:spPr>
          <a:xfrm>
            <a:off x="561845" y="366812"/>
            <a:ext cx="8724024" cy="1614388"/>
          </a:xfrm>
        </p:spPr>
        <p:txBody>
          <a:bodyPr/>
          <a:lstStyle/>
          <a:p>
            <a:r>
              <a:rPr lang="en-US" dirty="0"/>
              <a:t>Monitoring and evaluation </a:t>
            </a:r>
            <a:r>
              <a:rPr lang="en-US" b="0" dirty="0">
                <a:solidFill>
                  <a:srgbClr val="002E3A"/>
                </a:solidFill>
              </a:rPr>
              <a:t>framework</a:t>
            </a:r>
          </a:p>
        </p:txBody>
      </p:sp>
      <p:sp>
        <p:nvSpPr>
          <p:cNvPr id="3" name="Text Placeholder 2">
            <a:extLst>
              <a:ext uri="{FF2B5EF4-FFF2-40B4-BE49-F238E27FC236}">
                <a16:creationId xmlns:a16="http://schemas.microsoft.com/office/drawing/2014/main" id="{4F2BA8E0-6964-4FC1-8B6D-6EC7439A565C}"/>
              </a:ext>
            </a:extLst>
          </p:cNvPr>
          <p:cNvSpPr>
            <a:spLocks noGrp="1"/>
          </p:cNvSpPr>
          <p:nvPr>
            <p:ph type="body" sz="quarter" idx="10"/>
          </p:nvPr>
        </p:nvSpPr>
        <p:spPr>
          <a:xfrm>
            <a:off x="762000" y="2133600"/>
            <a:ext cx="4086355" cy="4419600"/>
          </a:xfrm>
        </p:spPr>
        <p:txBody>
          <a:bodyPr/>
          <a:lstStyle/>
          <a:p>
            <a:pPr algn="l">
              <a:lnSpc>
                <a:spcPts val="3600"/>
              </a:lnSpc>
            </a:pPr>
            <a:r>
              <a:rPr lang="en-US" kern="1200" dirty="0"/>
              <a:t>The MFL Technical Working Group (TWG) developed the national MFL/HFR monitoring and evaluation (M&amp;E) framework to </a:t>
            </a:r>
            <a:br>
              <a:rPr lang="en-US" kern="1200" dirty="0"/>
            </a:br>
            <a:r>
              <a:rPr lang="en-US" kern="1200" dirty="0"/>
              <a:t>track and assess </a:t>
            </a:r>
            <a:br>
              <a:rPr lang="en-US" kern="1200" dirty="0"/>
            </a:br>
            <a:r>
              <a:rPr lang="en-US" kern="1200" dirty="0"/>
              <a:t>nationwide rollout </a:t>
            </a:r>
            <a:br>
              <a:rPr lang="en-US" kern="1200" dirty="0"/>
            </a:br>
            <a:r>
              <a:rPr lang="en-US" kern="1200" dirty="0"/>
              <a:t>and implementation.</a:t>
            </a:r>
            <a:endParaRPr lang="en-US" dirty="0"/>
          </a:p>
          <a:p>
            <a:pPr algn="l"/>
            <a:endParaRPr lang="en-US" dirty="0"/>
          </a:p>
        </p:txBody>
      </p:sp>
      <p:pic>
        <p:nvPicPr>
          <p:cNvPr id="5" name="Picture 4">
            <a:extLst>
              <a:ext uri="{FF2B5EF4-FFF2-40B4-BE49-F238E27FC236}">
                <a16:creationId xmlns:a16="http://schemas.microsoft.com/office/drawing/2014/main" id="{C750ACC4-27A6-4FE6-9D81-702C1FBF4753}"/>
              </a:ext>
            </a:extLst>
          </p:cNvPr>
          <p:cNvPicPr>
            <a:picLocks noChangeAspect="1"/>
          </p:cNvPicPr>
          <p:nvPr/>
        </p:nvPicPr>
        <p:blipFill rotWithShape="1">
          <a:blip r:embed="rId2"/>
          <a:srcRect l="1957" t="1480" b="14901"/>
          <a:stretch/>
        </p:blipFill>
        <p:spPr>
          <a:xfrm>
            <a:off x="5029200" y="1600200"/>
            <a:ext cx="4876799" cy="5105400"/>
          </a:xfrm>
          <a:prstGeom prst="rect">
            <a:avLst/>
          </a:prstGeom>
        </p:spPr>
      </p:pic>
      <p:sp>
        <p:nvSpPr>
          <p:cNvPr id="4" name="TextBox 3">
            <a:extLst>
              <a:ext uri="{FF2B5EF4-FFF2-40B4-BE49-F238E27FC236}">
                <a16:creationId xmlns:a16="http://schemas.microsoft.com/office/drawing/2014/main" id="{25C705C4-414D-4488-832B-CE798FA5C6FE}"/>
              </a:ext>
            </a:extLst>
          </p:cNvPr>
          <p:cNvSpPr txBox="1"/>
          <p:nvPr/>
        </p:nvSpPr>
        <p:spPr>
          <a:xfrm>
            <a:off x="4923857" y="6778477"/>
            <a:ext cx="4982142" cy="913712"/>
          </a:xfrm>
          <a:prstGeom prst="rect">
            <a:avLst/>
          </a:prstGeom>
          <a:noFill/>
        </p:spPr>
        <p:txBody>
          <a:bodyPr wrap="square" rtlCol="0">
            <a:spAutoFit/>
          </a:bodyPr>
          <a:lstStyle/>
          <a:p>
            <a:pPr>
              <a:lnSpc>
                <a:spcPts val="2200"/>
              </a:lnSpc>
            </a:pPr>
            <a:r>
              <a:rPr lang="en-US" sz="1600" dirty="0">
                <a:latin typeface="Century Gothic" panose="020B0502020202020204" pitchFamily="34" charset="0"/>
              </a:rPr>
              <a:t>The acting head of M&amp;E (Department of Health Planning and Statistics), Federal Ministry of Health presenting the M&amp;E framework.</a:t>
            </a:r>
            <a:endParaRPr lang="en-NG" sz="1600" dirty="0">
              <a:latin typeface="Century Gothic" panose="020B0502020202020204" pitchFamily="34" charset="0"/>
            </a:endParaRPr>
          </a:p>
        </p:txBody>
      </p:sp>
    </p:spTree>
    <p:extLst>
      <p:ext uri="{BB962C8B-B14F-4D97-AF65-F5344CB8AC3E}">
        <p14:creationId xmlns:p14="http://schemas.microsoft.com/office/powerpoint/2010/main" val="3878255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9B09-4AEA-4322-B452-4A5E489D83E4}"/>
              </a:ext>
            </a:extLst>
          </p:cNvPr>
          <p:cNvSpPr>
            <a:spLocks noGrp="1"/>
          </p:cNvSpPr>
          <p:nvPr>
            <p:ph type="title"/>
          </p:nvPr>
        </p:nvSpPr>
        <p:spPr/>
        <p:txBody>
          <a:bodyPr/>
          <a:lstStyle/>
          <a:p>
            <a:r>
              <a:rPr lang="en-US" dirty="0"/>
              <a:t>M&amp;E framework</a:t>
            </a:r>
          </a:p>
        </p:txBody>
      </p:sp>
      <p:pic>
        <p:nvPicPr>
          <p:cNvPr id="5" name="Picture 4">
            <a:extLst>
              <a:ext uri="{FF2B5EF4-FFF2-40B4-BE49-F238E27FC236}">
                <a16:creationId xmlns:a16="http://schemas.microsoft.com/office/drawing/2014/main" id="{54002A59-24DE-4801-8FDA-E52D584D2432}"/>
              </a:ext>
            </a:extLst>
          </p:cNvPr>
          <p:cNvPicPr>
            <a:picLocks noChangeAspect="1"/>
          </p:cNvPicPr>
          <p:nvPr/>
        </p:nvPicPr>
        <p:blipFill>
          <a:blip r:embed="rId3"/>
          <a:stretch>
            <a:fillRect/>
          </a:stretch>
        </p:blipFill>
        <p:spPr>
          <a:xfrm>
            <a:off x="762000" y="1219200"/>
            <a:ext cx="8567667" cy="6583680"/>
          </a:xfrm>
          <a:prstGeom prst="rect">
            <a:avLst/>
          </a:prstGeom>
        </p:spPr>
      </p:pic>
    </p:spTree>
    <p:extLst>
      <p:ext uri="{BB962C8B-B14F-4D97-AF65-F5344CB8AC3E}">
        <p14:creationId xmlns:p14="http://schemas.microsoft.com/office/powerpoint/2010/main" val="180638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9B09-4AEA-4322-B452-4A5E489D83E4}"/>
              </a:ext>
            </a:extLst>
          </p:cNvPr>
          <p:cNvSpPr>
            <a:spLocks noGrp="1"/>
          </p:cNvSpPr>
          <p:nvPr>
            <p:ph type="title"/>
          </p:nvPr>
        </p:nvSpPr>
        <p:spPr>
          <a:xfrm>
            <a:off x="561845" y="366811"/>
            <a:ext cx="8724024" cy="1561607"/>
          </a:xfrm>
        </p:spPr>
        <p:txBody>
          <a:bodyPr/>
          <a:lstStyle/>
          <a:p>
            <a:r>
              <a:rPr lang="en-US" dirty="0"/>
              <a:t>MFL TWG to report on</a:t>
            </a:r>
          </a:p>
        </p:txBody>
      </p:sp>
      <p:sp>
        <p:nvSpPr>
          <p:cNvPr id="4" name="Text Placeholder 3">
            <a:extLst>
              <a:ext uri="{FF2B5EF4-FFF2-40B4-BE49-F238E27FC236}">
                <a16:creationId xmlns:a16="http://schemas.microsoft.com/office/drawing/2014/main" id="{7A6A0A29-1E62-4E6C-8BA6-245799814D90}"/>
              </a:ext>
            </a:extLst>
          </p:cNvPr>
          <p:cNvSpPr>
            <a:spLocks noGrp="1"/>
          </p:cNvSpPr>
          <p:nvPr>
            <p:ph type="body" sz="quarter" idx="11"/>
          </p:nvPr>
        </p:nvSpPr>
        <p:spPr>
          <a:xfrm>
            <a:off x="561844" y="1091205"/>
            <a:ext cx="8658355" cy="837214"/>
          </a:xfrm>
        </p:spPr>
        <p:txBody>
          <a:bodyPr/>
          <a:lstStyle/>
          <a:p>
            <a:r>
              <a:rPr lang="en-US" dirty="0"/>
              <a:t>engagement of partners. . . </a:t>
            </a:r>
          </a:p>
        </p:txBody>
      </p:sp>
      <p:pic>
        <p:nvPicPr>
          <p:cNvPr id="3" name="Picture 2">
            <a:extLst>
              <a:ext uri="{FF2B5EF4-FFF2-40B4-BE49-F238E27FC236}">
                <a16:creationId xmlns:a16="http://schemas.microsoft.com/office/drawing/2014/main" id="{9CD681D3-7EAE-4814-9842-09D0A004760A}"/>
              </a:ext>
            </a:extLst>
          </p:cNvPr>
          <p:cNvPicPr>
            <a:picLocks noChangeAspect="1"/>
          </p:cNvPicPr>
          <p:nvPr/>
        </p:nvPicPr>
        <p:blipFill>
          <a:blip r:embed="rId3"/>
          <a:stretch>
            <a:fillRect/>
          </a:stretch>
        </p:blipFill>
        <p:spPr>
          <a:xfrm>
            <a:off x="89752" y="2237617"/>
            <a:ext cx="9878896" cy="3474720"/>
          </a:xfrm>
          <a:prstGeom prst="rect">
            <a:avLst/>
          </a:prstGeom>
        </p:spPr>
      </p:pic>
      <p:sp>
        <p:nvSpPr>
          <p:cNvPr id="6" name="Text Placeholder 3">
            <a:extLst>
              <a:ext uri="{FF2B5EF4-FFF2-40B4-BE49-F238E27FC236}">
                <a16:creationId xmlns:a16="http://schemas.microsoft.com/office/drawing/2014/main" id="{5CDD622D-8C37-4035-9777-5E6D149E541C}"/>
              </a:ext>
            </a:extLst>
          </p:cNvPr>
          <p:cNvSpPr txBox="1">
            <a:spLocks/>
          </p:cNvSpPr>
          <p:nvPr/>
        </p:nvSpPr>
        <p:spPr>
          <a:xfrm>
            <a:off x="1066800" y="6021535"/>
            <a:ext cx="8658355" cy="1145276"/>
          </a:xfrm>
          <a:prstGeom prst="rect">
            <a:avLst/>
          </a:prstGeom>
        </p:spPr>
        <p:txBody>
          <a:bodyPr/>
          <a:lstStyle>
            <a:lvl1pPr marL="0" eaLnBrk="1" hangingPunct="1">
              <a:defRPr sz="4400">
                <a:solidFill>
                  <a:srgbClr val="002E3A"/>
                </a:solidFill>
                <a:latin typeface="Century Gothic" charset="0"/>
                <a:ea typeface="Century Gothic" charset="0"/>
                <a:cs typeface="Century Gothic"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r"/>
            <a:r>
              <a:rPr lang="en-US" sz="4000" kern="0" dirty="0"/>
              <a:t>. . .in national rollout and maintenance of the HFR/MFL</a:t>
            </a:r>
          </a:p>
        </p:txBody>
      </p:sp>
    </p:spTree>
    <p:extLst>
      <p:ext uri="{BB962C8B-B14F-4D97-AF65-F5344CB8AC3E}">
        <p14:creationId xmlns:p14="http://schemas.microsoft.com/office/powerpoint/2010/main" val="174303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9B09-4AEA-4322-B452-4A5E489D83E4}"/>
              </a:ext>
            </a:extLst>
          </p:cNvPr>
          <p:cNvSpPr>
            <a:spLocks noGrp="1"/>
          </p:cNvSpPr>
          <p:nvPr>
            <p:ph type="title"/>
          </p:nvPr>
        </p:nvSpPr>
        <p:spPr>
          <a:xfrm>
            <a:off x="561845" y="366811"/>
            <a:ext cx="8724024" cy="1579805"/>
          </a:xfrm>
        </p:spPr>
        <p:txBody>
          <a:bodyPr/>
          <a:lstStyle/>
          <a:p>
            <a:r>
              <a:rPr lang="en-US" dirty="0"/>
              <a:t>TWG to report on</a:t>
            </a:r>
          </a:p>
        </p:txBody>
      </p:sp>
      <p:sp>
        <p:nvSpPr>
          <p:cNvPr id="4" name="Text Placeholder 3">
            <a:extLst>
              <a:ext uri="{FF2B5EF4-FFF2-40B4-BE49-F238E27FC236}">
                <a16:creationId xmlns:a16="http://schemas.microsoft.com/office/drawing/2014/main" id="{7A6A0A29-1E62-4E6C-8BA6-245799814D90}"/>
              </a:ext>
            </a:extLst>
          </p:cNvPr>
          <p:cNvSpPr>
            <a:spLocks noGrp="1"/>
          </p:cNvSpPr>
          <p:nvPr>
            <p:ph type="body" sz="quarter" idx="11"/>
          </p:nvPr>
        </p:nvSpPr>
        <p:spPr>
          <a:xfrm>
            <a:off x="561844" y="1091205"/>
            <a:ext cx="9390231" cy="837214"/>
          </a:xfrm>
        </p:spPr>
        <p:txBody>
          <a:bodyPr/>
          <a:lstStyle/>
          <a:p>
            <a:r>
              <a:rPr lang="en-US" dirty="0"/>
              <a:t>HFR data quality and data use. . . </a:t>
            </a:r>
          </a:p>
        </p:txBody>
      </p:sp>
      <p:grpSp>
        <p:nvGrpSpPr>
          <p:cNvPr id="7" name="Group 6">
            <a:extLst>
              <a:ext uri="{FF2B5EF4-FFF2-40B4-BE49-F238E27FC236}">
                <a16:creationId xmlns:a16="http://schemas.microsoft.com/office/drawing/2014/main" id="{752B41DC-11FB-4B91-92FA-67E390A5528E}"/>
              </a:ext>
            </a:extLst>
          </p:cNvPr>
          <p:cNvGrpSpPr>
            <a:grpSpLocks noChangeAspect="1"/>
          </p:cNvGrpSpPr>
          <p:nvPr/>
        </p:nvGrpSpPr>
        <p:grpSpPr>
          <a:xfrm>
            <a:off x="106325" y="2060111"/>
            <a:ext cx="9845750" cy="4389120"/>
            <a:chOff x="609600" y="2338387"/>
            <a:chExt cx="8820150" cy="3948113"/>
          </a:xfrm>
        </p:grpSpPr>
        <p:pic>
          <p:nvPicPr>
            <p:cNvPr id="5" name="Picture 4">
              <a:extLst>
                <a:ext uri="{FF2B5EF4-FFF2-40B4-BE49-F238E27FC236}">
                  <a16:creationId xmlns:a16="http://schemas.microsoft.com/office/drawing/2014/main" id="{2A51611C-D454-4BDC-A030-1CC8E06AAD7B}"/>
                </a:ext>
              </a:extLst>
            </p:cNvPr>
            <p:cNvPicPr>
              <a:picLocks noChangeAspect="1"/>
            </p:cNvPicPr>
            <p:nvPr/>
          </p:nvPicPr>
          <p:blipFill>
            <a:blip r:embed="rId3"/>
            <a:stretch>
              <a:fillRect/>
            </a:stretch>
          </p:blipFill>
          <p:spPr>
            <a:xfrm>
              <a:off x="609600" y="2971800"/>
              <a:ext cx="8753475" cy="3314700"/>
            </a:xfrm>
            <a:prstGeom prst="rect">
              <a:avLst/>
            </a:prstGeom>
          </p:spPr>
        </p:pic>
        <p:pic>
          <p:nvPicPr>
            <p:cNvPr id="6" name="Picture 5">
              <a:extLst>
                <a:ext uri="{FF2B5EF4-FFF2-40B4-BE49-F238E27FC236}">
                  <a16:creationId xmlns:a16="http://schemas.microsoft.com/office/drawing/2014/main" id="{9626506A-BB6A-4716-99DD-9D3909A0D65B}"/>
                </a:ext>
              </a:extLst>
            </p:cNvPr>
            <p:cNvPicPr>
              <a:picLocks noChangeAspect="1"/>
            </p:cNvPicPr>
            <p:nvPr/>
          </p:nvPicPr>
          <p:blipFill rotWithShape="1">
            <a:blip r:embed="rId4"/>
            <a:srcRect b="77416"/>
            <a:stretch/>
          </p:blipFill>
          <p:spPr>
            <a:xfrm>
              <a:off x="628650" y="2338387"/>
              <a:ext cx="8801100" cy="699103"/>
            </a:xfrm>
            <a:prstGeom prst="rect">
              <a:avLst/>
            </a:prstGeom>
          </p:spPr>
        </p:pic>
      </p:grpSp>
      <p:sp>
        <p:nvSpPr>
          <p:cNvPr id="8" name="Text Placeholder 3">
            <a:extLst>
              <a:ext uri="{FF2B5EF4-FFF2-40B4-BE49-F238E27FC236}">
                <a16:creationId xmlns:a16="http://schemas.microsoft.com/office/drawing/2014/main" id="{81615D37-214F-4224-88D5-BE58D4F4DAF8}"/>
              </a:ext>
            </a:extLst>
          </p:cNvPr>
          <p:cNvSpPr txBox="1">
            <a:spLocks/>
          </p:cNvSpPr>
          <p:nvPr/>
        </p:nvSpPr>
        <p:spPr>
          <a:xfrm>
            <a:off x="152400" y="6562725"/>
            <a:ext cx="9725247" cy="955683"/>
          </a:xfrm>
          <a:prstGeom prst="rect">
            <a:avLst/>
          </a:prstGeom>
        </p:spPr>
        <p:txBody>
          <a:bodyPr/>
          <a:lstStyle>
            <a:lvl1pPr marL="0" eaLnBrk="1" hangingPunct="1">
              <a:defRPr sz="4400">
                <a:solidFill>
                  <a:srgbClr val="002E3A"/>
                </a:solidFill>
                <a:latin typeface="Century Gothic" charset="0"/>
                <a:ea typeface="Century Gothic" charset="0"/>
                <a:cs typeface="Century Gothic"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r"/>
            <a:r>
              <a:rPr lang="en-US" sz="3400" kern="0" dirty="0">
                <a:latin typeface="Century Gothic" panose="020B0502020202020204" pitchFamily="34" charset="0"/>
              </a:rPr>
              <a:t>. . .using the </a:t>
            </a:r>
            <a:r>
              <a:rPr lang="en-US" sz="3400" dirty="0">
                <a:latin typeface="Century Gothic" panose="020B0502020202020204" pitchFamily="34" charset="0"/>
              </a:rPr>
              <a:t>Spatial Quality and Anomalies Diagnosis </a:t>
            </a:r>
            <a:r>
              <a:rPr lang="en-US" sz="3400" kern="0" dirty="0">
                <a:solidFill>
                  <a:srgbClr val="2B1533"/>
                </a:solidFill>
                <a:latin typeface="Century Gothic" panose="020B0502020202020204" pitchFamily="34" charset="0"/>
              </a:rPr>
              <a:t>(SQUAD) </a:t>
            </a:r>
            <a:r>
              <a:rPr lang="en-US" sz="3400" kern="0" dirty="0">
                <a:latin typeface="Century Gothic" panose="020B0502020202020204" pitchFamily="34" charset="0"/>
              </a:rPr>
              <a:t>tool and internal tracking</a:t>
            </a:r>
          </a:p>
        </p:txBody>
      </p:sp>
    </p:spTree>
    <p:extLst>
      <p:ext uri="{BB962C8B-B14F-4D97-AF65-F5344CB8AC3E}">
        <p14:creationId xmlns:p14="http://schemas.microsoft.com/office/powerpoint/2010/main" val="131210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9B09-4AEA-4322-B452-4A5E489D83E4}"/>
              </a:ext>
            </a:extLst>
          </p:cNvPr>
          <p:cNvSpPr>
            <a:spLocks noGrp="1"/>
          </p:cNvSpPr>
          <p:nvPr>
            <p:ph type="title"/>
          </p:nvPr>
        </p:nvSpPr>
        <p:spPr/>
        <p:txBody>
          <a:bodyPr/>
          <a:lstStyle/>
          <a:p>
            <a:r>
              <a:rPr lang="en-US" dirty="0"/>
              <a:t>TWG to report on</a:t>
            </a:r>
          </a:p>
        </p:txBody>
      </p:sp>
      <p:sp>
        <p:nvSpPr>
          <p:cNvPr id="4" name="Text Placeholder 3">
            <a:extLst>
              <a:ext uri="{FF2B5EF4-FFF2-40B4-BE49-F238E27FC236}">
                <a16:creationId xmlns:a16="http://schemas.microsoft.com/office/drawing/2014/main" id="{7A6A0A29-1E62-4E6C-8BA6-245799814D90}"/>
              </a:ext>
            </a:extLst>
          </p:cNvPr>
          <p:cNvSpPr>
            <a:spLocks noGrp="1"/>
          </p:cNvSpPr>
          <p:nvPr>
            <p:ph type="body" sz="quarter" idx="11"/>
          </p:nvPr>
        </p:nvSpPr>
        <p:spPr>
          <a:xfrm>
            <a:off x="561844" y="1091205"/>
            <a:ext cx="8934711" cy="837214"/>
          </a:xfrm>
        </p:spPr>
        <p:txBody>
          <a:bodyPr/>
          <a:lstStyle/>
          <a:p>
            <a:r>
              <a:rPr lang="en-US" dirty="0"/>
              <a:t>capacity to maintain the HFR. . .</a:t>
            </a:r>
          </a:p>
        </p:txBody>
      </p:sp>
      <p:grpSp>
        <p:nvGrpSpPr>
          <p:cNvPr id="8" name="Group 7">
            <a:extLst>
              <a:ext uri="{FF2B5EF4-FFF2-40B4-BE49-F238E27FC236}">
                <a16:creationId xmlns:a16="http://schemas.microsoft.com/office/drawing/2014/main" id="{70C038DA-EB6D-4B84-AC24-3138465C2BA1}"/>
              </a:ext>
            </a:extLst>
          </p:cNvPr>
          <p:cNvGrpSpPr>
            <a:grpSpLocks noChangeAspect="1"/>
          </p:cNvGrpSpPr>
          <p:nvPr/>
        </p:nvGrpSpPr>
        <p:grpSpPr>
          <a:xfrm>
            <a:off x="75179" y="2122449"/>
            <a:ext cx="9988908" cy="3931920"/>
            <a:chOff x="609600" y="2338387"/>
            <a:chExt cx="8820150" cy="3471863"/>
          </a:xfrm>
        </p:grpSpPr>
        <p:pic>
          <p:nvPicPr>
            <p:cNvPr id="3" name="Picture 2">
              <a:extLst>
                <a:ext uri="{FF2B5EF4-FFF2-40B4-BE49-F238E27FC236}">
                  <a16:creationId xmlns:a16="http://schemas.microsoft.com/office/drawing/2014/main" id="{AC1ECB7D-67AB-4EBF-B9EB-B4ADAD2D8349}"/>
                </a:ext>
              </a:extLst>
            </p:cNvPr>
            <p:cNvPicPr>
              <a:picLocks noChangeAspect="1"/>
            </p:cNvPicPr>
            <p:nvPr/>
          </p:nvPicPr>
          <p:blipFill>
            <a:blip r:embed="rId2"/>
            <a:stretch>
              <a:fillRect/>
            </a:stretch>
          </p:blipFill>
          <p:spPr>
            <a:xfrm>
              <a:off x="609600" y="2971800"/>
              <a:ext cx="8753475" cy="2838450"/>
            </a:xfrm>
            <a:prstGeom prst="rect">
              <a:avLst/>
            </a:prstGeom>
          </p:spPr>
        </p:pic>
        <p:pic>
          <p:nvPicPr>
            <p:cNvPr id="7" name="Picture 6">
              <a:extLst>
                <a:ext uri="{FF2B5EF4-FFF2-40B4-BE49-F238E27FC236}">
                  <a16:creationId xmlns:a16="http://schemas.microsoft.com/office/drawing/2014/main" id="{01F7A4AC-FD66-4BB0-A51D-55CEE108970D}"/>
                </a:ext>
              </a:extLst>
            </p:cNvPr>
            <p:cNvPicPr>
              <a:picLocks noChangeAspect="1"/>
            </p:cNvPicPr>
            <p:nvPr/>
          </p:nvPicPr>
          <p:blipFill rotWithShape="1">
            <a:blip r:embed="rId3"/>
            <a:srcRect b="77416"/>
            <a:stretch/>
          </p:blipFill>
          <p:spPr>
            <a:xfrm>
              <a:off x="628650" y="2338387"/>
              <a:ext cx="8801100" cy="699103"/>
            </a:xfrm>
            <a:prstGeom prst="rect">
              <a:avLst/>
            </a:prstGeom>
          </p:spPr>
        </p:pic>
      </p:grpSp>
      <p:sp>
        <p:nvSpPr>
          <p:cNvPr id="9" name="Text Placeholder 3">
            <a:extLst>
              <a:ext uri="{FF2B5EF4-FFF2-40B4-BE49-F238E27FC236}">
                <a16:creationId xmlns:a16="http://schemas.microsoft.com/office/drawing/2014/main" id="{EF9C8B7F-0028-404C-BC93-E5AE17025161}"/>
              </a:ext>
            </a:extLst>
          </p:cNvPr>
          <p:cNvSpPr txBox="1">
            <a:spLocks/>
          </p:cNvSpPr>
          <p:nvPr/>
        </p:nvSpPr>
        <p:spPr>
          <a:xfrm>
            <a:off x="561844" y="6324600"/>
            <a:ext cx="8839331" cy="1295400"/>
          </a:xfrm>
          <a:prstGeom prst="rect">
            <a:avLst/>
          </a:prstGeom>
        </p:spPr>
        <p:txBody>
          <a:bodyPr/>
          <a:lstStyle>
            <a:lvl1pPr marL="0" eaLnBrk="1" hangingPunct="1">
              <a:defRPr sz="4400">
                <a:solidFill>
                  <a:srgbClr val="002E3A"/>
                </a:solidFill>
                <a:latin typeface="Century Gothic" charset="0"/>
                <a:ea typeface="Century Gothic" charset="0"/>
                <a:cs typeface="Century Gothic"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r"/>
            <a:r>
              <a:rPr lang="en-US" sz="3600" kern="0" dirty="0"/>
              <a:t>. . .ensuring the maintenance of the HFR and integration with the DHIS 2 </a:t>
            </a:r>
          </a:p>
        </p:txBody>
      </p:sp>
    </p:spTree>
    <p:extLst>
      <p:ext uri="{BB962C8B-B14F-4D97-AF65-F5344CB8AC3E}">
        <p14:creationId xmlns:p14="http://schemas.microsoft.com/office/powerpoint/2010/main" val="697345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5738" y="1219200"/>
            <a:ext cx="6858000" cy="2438400"/>
          </a:xfrm>
          <a:prstGeom prst="rect">
            <a:avLst/>
          </a:prstGeom>
          <a:solidFill>
            <a:srgbClr val="E3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311743C-CABD-4AF4-994E-96B292880B9D}"/>
              </a:ext>
            </a:extLst>
          </p:cNvPr>
          <p:cNvSpPr>
            <a:spLocks noGrp="1"/>
          </p:cNvSpPr>
          <p:nvPr>
            <p:ph type="body" sz="quarter" idx="11"/>
          </p:nvPr>
        </p:nvSpPr>
        <p:spPr>
          <a:xfrm>
            <a:off x="1752600" y="2133600"/>
            <a:ext cx="6400800" cy="2743200"/>
          </a:xfrm>
        </p:spPr>
        <p:txBody>
          <a:bodyPr/>
          <a:lstStyle/>
          <a:p>
            <a:pPr algn="ctr">
              <a:lnSpc>
                <a:spcPts val="5900"/>
              </a:lnSpc>
            </a:pPr>
            <a:endParaRPr lang="en-US" sz="5500" b="1" dirty="0">
              <a:solidFill>
                <a:srgbClr val="002E3A"/>
              </a:solidFill>
              <a:latin typeface="Century Gothic" panose="020B0502020202020204" pitchFamily="34" charset="0"/>
            </a:endParaRPr>
          </a:p>
          <a:p>
            <a:pPr algn="ctr">
              <a:lnSpc>
                <a:spcPts val="5900"/>
              </a:lnSpc>
            </a:pPr>
            <a:r>
              <a:rPr lang="en-US" sz="5500" b="1" dirty="0">
                <a:solidFill>
                  <a:srgbClr val="002E3A"/>
                </a:solidFill>
                <a:latin typeface="Century Gothic" panose="020B0502020202020204" pitchFamily="34" charset="0"/>
              </a:rPr>
              <a:t>Perspectives </a:t>
            </a:r>
            <a:br>
              <a:rPr lang="en-US" sz="5500" b="1" dirty="0">
                <a:solidFill>
                  <a:srgbClr val="002E3A"/>
                </a:solidFill>
                <a:latin typeface="Century Gothic" panose="020B0502020202020204" pitchFamily="34" charset="0"/>
              </a:rPr>
            </a:br>
            <a:r>
              <a:rPr lang="en-US" sz="5500" dirty="0">
                <a:solidFill>
                  <a:srgbClr val="002E3A"/>
                </a:solidFill>
                <a:latin typeface="Century Gothic" panose="020B0502020202020204" pitchFamily="34" charset="0"/>
              </a:rPr>
              <a:t>on sustainability</a:t>
            </a:r>
          </a:p>
        </p:txBody>
      </p:sp>
      <p:pic>
        <p:nvPicPr>
          <p:cNvPr id="5" name="Picture 4">
            <a:extLst>
              <a:ext uri="{FF2B5EF4-FFF2-40B4-BE49-F238E27FC236}">
                <a16:creationId xmlns:a16="http://schemas.microsoft.com/office/drawing/2014/main" id="{A8E1858A-1776-4F89-94BA-DAA12C6D47BD}"/>
              </a:ext>
            </a:extLst>
          </p:cNvPr>
          <p:cNvPicPr>
            <a:picLocks noChangeAspect="1"/>
          </p:cNvPicPr>
          <p:nvPr/>
        </p:nvPicPr>
        <p:blipFill rotWithShape="1">
          <a:blip r:embed="rId2">
            <a:extLst>
              <a:ext uri="{28A0092B-C50C-407E-A947-70E740481C1C}">
                <a14:useLocalDpi xmlns:a14="http://schemas.microsoft.com/office/drawing/2010/main" val="0"/>
              </a:ext>
            </a:extLst>
          </a:blip>
          <a:srcRect r="1112"/>
          <a:stretch/>
        </p:blipFill>
        <p:spPr>
          <a:xfrm>
            <a:off x="1524001" y="4419600"/>
            <a:ext cx="6857999" cy="3383280"/>
          </a:xfrm>
          <a:prstGeom prst="rect">
            <a:avLst/>
          </a:prstGeom>
        </p:spPr>
      </p:pic>
    </p:spTree>
    <p:extLst>
      <p:ext uri="{BB962C8B-B14F-4D97-AF65-F5344CB8AC3E}">
        <p14:creationId xmlns:p14="http://schemas.microsoft.com/office/powerpoint/2010/main" val="380865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AEC-38A4-4CC4-BBB5-84A726AD0724}"/>
              </a:ext>
            </a:extLst>
          </p:cNvPr>
          <p:cNvSpPr>
            <a:spLocks noGrp="1"/>
          </p:cNvSpPr>
          <p:nvPr>
            <p:ph type="title"/>
          </p:nvPr>
        </p:nvSpPr>
        <p:spPr/>
        <p:txBody>
          <a:bodyPr/>
          <a:lstStyle/>
          <a:p>
            <a:r>
              <a:rPr lang="en-US" dirty="0"/>
              <a:t>Sustainability of HFR</a:t>
            </a:r>
          </a:p>
        </p:txBody>
      </p:sp>
      <p:sp>
        <p:nvSpPr>
          <p:cNvPr id="3" name="Text Placeholder 2">
            <a:extLst>
              <a:ext uri="{FF2B5EF4-FFF2-40B4-BE49-F238E27FC236}">
                <a16:creationId xmlns:a16="http://schemas.microsoft.com/office/drawing/2014/main" id="{C7390B84-02AB-4876-9052-0339F06FCB6B}"/>
              </a:ext>
            </a:extLst>
          </p:cNvPr>
          <p:cNvSpPr>
            <a:spLocks noGrp="1"/>
          </p:cNvSpPr>
          <p:nvPr>
            <p:ph type="body" sz="quarter" idx="10"/>
          </p:nvPr>
        </p:nvSpPr>
        <p:spPr>
          <a:xfrm>
            <a:off x="685800" y="2057400"/>
            <a:ext cx="9044621" cy="3926789"/>
          </a:xfrm>
        </p:spPr>
        <p:txBody>
          <a:bodyPr/>
          <a:lstStyle/>
          <a:p>
            <a:pPr>
              <a:spcBef>
                <a:spcPts val="1200"/>
              </a:spcBef>
              <a:spcAft>
                <a:spcPts val="600"/>
              </a:spcAft>
            </a:pPr>
            <a:r>
              <a:rPr lang="en-US" sz="3200" dirty="0"/>
              <a:t>The Government of Tanzania (GOT) saw </a:t>
            </a:r>
            <a:br>
              <a:rPr lang="en-US" sz="3200" dirty="0"/>
            </a:br>
            <a:r>
              <a:rPr lang="en-US" sz="3200" dirty="0"/>
              <a:t>the value of the HFR in the following areas:</a:t>
            </a:r>
          </a:p>
          <a:p>
            <a:pPr marL="627063" indent="-449263">
              <a:spcBef>
                <a:spcPts val="1200"/>
              </a:spcBef>
              <a:spcAft>
                <a:spcPts val="600"/>
              </a:spcAft>
              <a:buFont typeface="Wingdings" panose="05000000000000000000" pitchFamily="2" charset="2"/>
              <a:buChar char="§"/>
            </a:pPr>
            <a:r>
              <a:rPr lang="en-US" sz="3200" dirty="0"/>
              <a:t>Allocation of resources to health sector </a:t>
            </a:r>
          </a:p>
          <a:p>
            <a:pPr marL="627063" indent="-449263">
              <a:spcBef>
                <a:spcPts val="1200"/>
              </a:spcBef>
              <a:spcAft>
                <a:spcPts val="600"/>
              </a:spcAft>
              <a:buFont typeface="Wingdings" panose="05000000000000000000" pitchFamily="2" charset="2"/>
              <a:buChar char="§"/>
            </a:pPr>
            <a:r>
              <a:rPr lang="en-US" sz="3200" dirty="0"/>
              <a:t>Ability of the HFR to track facilities’ license status in real time </a:t>
            </a:r>
          </a:p>
          <a:p>
            <a:pPr marL="627063" indent="-449263">
              <a:spcBef>
                <a:spcPts val="1200"/>
              </a:spcBef>
              <a:spcAft>
                <a:spcPts val="600"/>
              </a:spcAft>
              <a:buFont typeface="Wingdings" panose="05000000000000000000" pitchFamily="2" charset="2"/>
              <a:buChar char="§"/>
            </a:pPr>
            <a:r>
              <a:rPr lang="en-US" sz="3200" dirty="0"/>
              <a:t>Visibility of all health facilities </a:t>
            </a:r>
            <a:br>
              <a:rPr lang="en-US" sz="3200" dirty="0"/>
            </a:br>
            <a:r>
              <a:rPr lang="en-US" sz="3200" dirty="0"/>
              <a:t>providing services</a:t>
            </a:r>
          </a:p>
          <a:p>
            <a:pPr marL="627063" indent="-449263">
              <a:spcBef>
                <a:spcPts val="1200"/>
              </a:spcBef>
              <a:spcAft>
                <a:spcPts val="600"/>
              </a:spcAft>
              <a:buFont typeface="Wingdings" panose="05000000000000000000" pitchFamily="2" charset="2"/>
              <a:buChar char="§"/>
            </a:pPr>
            <a:r>
              <a:rPr lang="en-US" sz="3200" dirty="0"/>
              <a:t>Ability to use the geocoordinates </a:t>
            </a:r>
            <a:br>
              <a:rPr lang="en-US" sz="3200" dirty="0"/>
            </a:br>
            <a:r>
              <a:rPr lang="en-US" sz="3200" dirty="0"/>
              <a:t>to visit all facilities</a:t>
            </a:r>
          </a:p>
          <a:p>
            <a:pPr>
              <a:spcBef>
                <a:spcPts val="1200"/>
              </a:spcBef>
            </a:pPr>
            <a:endParaRPr lang="en-US" dirty="0"/>
          </a:p>
        </p:txBody>
      </p:sp>
      <p:sp>
        <p:nvSpPr>
          <p:cNvPr id="4" name="Text Placeholder 3">
            <a:extLst>
              <a:ext uri="{FF2B5EF4-FFF2-40B4-BE49-F238E27FC236}">
                <a16:creationId xmlns:a16="http://schemas.microsoft.com/office/drawing/2014/main" id="{0197FBD3-BF8E-4499-B95B-0661C7B7BF04}"/>
              </a:ext>
            </a:extLst>
          </p:cNvPr>
          <p:cNvSpPr>
            <a:spLocks noGrp="1"/>
          </p:cNvSpPr>
          <p:nvPr>
            <p:ph type="body" sz="quarter" idx="11"/>
          </p:nvPr>
        </p:nvSpPr>
        <p:spPr>
          <a:xfrm>
            <a:off x="561844" y="1091205"/>
            <a:ext cx="7743955" cy="837214"/>
          </a:xfrm>
        </p:spPr>
        <p:txBody>
          <a:bodyPr/>
          <a:lstStyle/>
          <a:p>
            <a:r>
              <a:rPr lang="en-US" dirty="0">
                <a:solidFill>
                  <a:schemeClr val="tx1"/>
                </a:solidFill>
              </a:rPr>
              <a:t>The Tanzania experience</a:t>
            </a:r>
          </a:p>
        </p:txBody>
      </p:sp>
    </p:spTree>
    <p:extLst>
      <p:ext uri="{BB962C8B-B14F-4D97-AF65-F5344CB8AC3E}">
        <p14:creationId xmlns:p14="http://schemas.microsoft.com/office/powerpoint/2010/main" val="78172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p>
        </p:txBody>
      </p:sp>
      <p:sp>
        <p:nvSpPr>
          <p:cNvPr id="6" name="Text Placeholder 5"/>
          <p:cNvSpPr>
            <a:spLocks noGrp="1"/>
          </p:cNvSpPr>
          <p:nvPr>
            <p:ph type="body" sz="quarter" idx="10"/>
          </p:nvPr>
        </p:nvSpPr>
        <p:spPr>
          <a:xfrm>
            <a:off x="1066800" y="2362200"/>
            <a:ext cx="8429755" cy="4002990"/>
          </a:xfrm>
        </p:spPr>
        <p:txBody>
          <a:bodyPr/>
          <a:lstStyle/>
          <a:p>
            <a:pPr marL="457200" indent="-457200">
              <a:spcAft>
                <a:spcPts val="1800"/>
              </a:spcAft>
              <a:buFont typeface="Wingdings" panose="05000000000000000000" pitchFamily="2" charset="2"/>
              <a:buChar char="§"/>
            </a:pPr>
            <a:r>
              <a:rPr lang="en-US" sz="3200" dirty="0"/>
              <a:t>Health facility registry (HFR) rollout</a:t>
            </a:r>
          </a:p>
          <a:p>
            <a:pPr marL="457200" indent="-457200">
              <a:spcAft>
                <a:spcPts val="1800"/>
              </a:spcAft>
              <a:buFont typeface="Wingdings" panose="05000000000000000000" pitchFamily="2" charset="2"/>
              <a:buChar char="§"/>
            </a:pPr>
            <a:r>
              <a:rPr lang="en-US" sz="3200" dirty="0"/>
              <a:t>District health information software (DHIS 2) and HFR integration </a:t>
            </a:r>
          </a:p>
          <a:p>
            <a:pPr marL="457200" indent="-457200">
              <a:spcAft>
                <a:spcPts val="1800"/>
              </a:spcAft>
              <a:buFont typeface="Wingdings" panose="05000000000000000000" pitchFamily="2" charset="2"/>
              <a:buChar char="§"/>
            </a:pPr>
            <a:r>
              <a:rPr lang="en-US" sz="3200" dirty="0"/>
              <a:t>Sustained governance</a:t>
            </a:r>
          </a:p>
          <a:p>
            <a:pPr marL="457200" indent="-457200">
              <a:spcAft>
                <a:spcPts val="1800"/>
              </a:spcAft>
              <a:buFont typeface="Wingdings" panose="05000000000000000000" pitchFamily="2" charset="2"/>
              <a:buChar char="§"/>
            </a:pPr>
            <a:r>
              <a:rPr lang="en-US" sz="3200" dirty="0"/>
              <a:t>Perspectives on sustainability</a:t>
            </a:r>
          </a:p>
          <a:p>
            <a:pPr marL="457200" indent="-457200">
              <a:spcAft>
                <a:spcPts val="1800"/>
              </a:spcAft>
              <a:buFont typeface="Wingdings" panose="05000000000000000000" pitchFamily="2" charset="2"/>
              <a:buChar char="§"/>
            </a:pPr>
            <a:r>
              <a:rPr lang="en-US" sz="3200" dirty="0"/>
              <a:t>Discussion</a:t>
            </a:r>
          </a:p>
          <a:p>
            <a:pPr>
              <a:spcAft>
                <a:spcPts val="600"/>
              </a:spcAft>
            </a:pPr>
            <a:endParaRPr lang="en-US" sz="3600" dirty="0"/>
          </a:p>
          <a:p>
            <a:pPr>
              <a:spcAft>
                <a:spcPts val="600"/>
              </a:spcAft>
            </a:pPr>
            <a:endParaRPr lang="en-US" sz="3600" dirty="0"/>
          </a:p>
          <a:p>
            <a:pPr>
              <a:spcAft>
                <a:spcPts val="600"/>
              </a:spcAft>
            </a:pPr>
            <a:endParaRPr lang="en-US" sz="3600" dirty="0"/>
          </a:p>
        </p:txBody>
      </p:sp>
    </p:spTree>
    <p:extLst>
      <p:ext uri="{BB962C8B-B14F-4D97-AF65-F5344CB8AC3E}">
        <p14:creationId xmlns:p14="http://schemas.microsoft.com/office/powerpoint/2010/main" val="1152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AEC-38A4-4CC4-BBB5-84A726AD0724}"/>
              </a:ext>
            </a:extLst>
          </p:cNvPr>
          <p:cNvSpPr>
            <a:spLocks noGrp="1"/>
          </p:cNvSpPr>
          <p:nvPr>
            <p:ph type="title"/>
          </p:nvPr>
        </p:nvSpPr>
        <p:spPr/>
        <p:txBody>
          <a:bodyPr/>
          <a:lstStyle/>
          <a:p>
            <a:r>
              <a:rPr lang="en-US" dirty="0"/>
              <a:t>Sustainability of HFR</a:t>
            </a:r>
          </a:p>
        </p:txBody>
      </p:sp>
      <p:sp>
        <p:nvSpPr>
          <p:cNvPr id="3" name="Text Placeholder 2">
            <a:extLst>
              <a:ext uri="{FF2B5EF4-FFF2-40B4-BE49-F238E27FC236}">
                <a16:creationId xmlns:a16="http://schemas.microsoft.com/office/drawing/2014/main" id="{C7390B84-02AB-4876-9052-0339F06FCB6B}"/>
              </a:ext>
            </a:extLst>
          </p:cNvPr>
          <p:cNvSpPr>
            <a:spLocks noGrp="1"/>
          </p:cNvSpPr>
          <p:nvPr>
            <p:ph type="body" sz="quarter" idx="10"/>
          </p:nvPr>
        </p:nvSpPr>
        <p:spPr>
          <a:xfrm>
            <a:off x="561842" y="1928418"/>
            <a:ext cx="9191758" cy="5843981"/>
          </a:xfrm>
        </p:spPr>
        <p:txBody>
          <a:bodyPr/>
          <a:lstStyle/>
          <a:p>
            <a:pPr>
              <a:lnSpc>
                <a:spcPts val="3800"/>
              </a:lnSpc>
              <a:spcBef>
                <a:spcPts val="1200"/>
              </a:spcBef>
            </a:pPr>
            <a:r>
              <a:rPr lang="en-US" sz="3000" spc="-10" dirty="0"/>
              <a:t>The GOT developed a facility registration module to manage business processes online for both public and private facilities which:</a:t>
            </a:r>
          </a:p>
          <a:p>
            <a:pPr marL="736600" indent="-504825">
              <a:spcBef>
                <a:spcPts val="900"/>
              </a:spcBef>
              <a:buFont typeface="Wingdings" panose="05000000000000000000" pitchFamily="2" charset="2"/>
              <a:buChar char="§"/>
            </a:pPr>
            <a:r>
              <a:rPr lang="en-US" sz="3000" spc="-10" dirty="0"/>
              <a:t>Includes registration of owners of facilities </a:t>
            </a:r>
          </a:p>
          <a:p>
            <a:pPr marL="736600" indent="-504825">
              <a:spcBef>
                <a:spcPts val="900"/>
              </a:spcBef>
              <a:buFont typeface="Wingdings" panose="05000000000000000000" pitchFamily="2" charset="2"/>
              <a:buChar char="§"/>
            </a:pPr>
            <a:r>
              <a:rPr lang="en-US" sz="3000" spc="-10" dirty="0"/>
              <a:t>Integrates with government </a:t>
            </a:r>
            <a:br>
              <a:rPr lang="en-US" sz="3000" spc="-10" dirty="0"/>
            </a:br>
            <a:r>
              <a:rPr lang="en-US" sz="3000" spc="-10" dirty="0"/>
              <a:t>electronic payment</a:t>
            </a:r>
          </a:p>
          <a:p>
            <a:pPr marL="736600" indent="-504825">
              <a:spcBef>
                <a:spcPts val="900"/>
              </a:spcBef>
              <a:buFont typeface="Wingdings" panose="05000000000000000000" pitchFamily="2" charset="2"/>
              <a:buChar char="§"/>
            </a:pPr>
            <a:r>
              <a:rPr lang="en-US" sz="3000" spc="-10" dirty="0"/>
              <a:t>Generates alerts and reports to identify facilities which have expired licenses </a:t>
            </a:r>
          </a:p>
          <a:p>
            <a:pPr marL="736600" indent="-504825">
              <a:spcBef>
                <a:spcPts val="900"/>
              </a:spcBef>
              <a:buFont typeface="Wingdings" panose="05000000000000000000" pitchFamily="2" charset="2"/>
              <a:buChar char="§"/>
            </a:pPr>
            <a:r>
              <a:rPr lang="en-US" sz="3000" spc="-10" dirty="0"/>
              <a:t>Sends automatic status reports to all government leaders responsible </a:t>
            </a:r>
            <a:br>
              <a:rPr lang="en-US" sz="3000" spc="-10" dirty="0"/>
            </a:br>
            <a:r>
              <a:rPr lang="en-US" sz="3000" spc="-10" dirty="0"/>
              <a:t>for health services!</a:t>
            </a:r>
          </a:p>
          <a:p>
            <a:pPr>
              <a:spcBef>
                <a:spcPts val="1200"/>
              </a:spcBef>
            </a:pPr>
            <a:endParaRPr lang="en-US" dirty="0">
              <a:solidFill>
                <a:srgbClr val="002E3A"/>
              </a:solidFill>
            </a:endParaRPr>
          </a:p>
        </p:txBody>
      </p:sp>
      <p:sp>
        <p:nvSpPr>
          <p:cNvPr id="4" name="Text Placeholder 3">
            <a:extLst>
              <a:ext uri="{FF2B5EF4-FFF2-40B4-BE49-F238E27FC236}">
                <a16:creationId xmlns:a16="http://schemas.microsoft.com/office/drawing/2014/main" id="{0197FBD3-BF8E-4499-B95B-0661C7B7BF04}"/>
              </a:ext>
            </a:extLst>
          </p:cNvPr>
          <p:cNvSpPr>
            <a:spLocks noGrp="1"/>
          </p:cNvSpPr>
          <p:nvPr>
            <p:ph type="body" sz="quarter" idx="11"/>
          </p:nvPr>
        </p:nvSpPr>
        <p:spPr>
          <a:xfrm>
            <a:off x="561844" y="1091205"/>
            <a:ext cx="9725155" cy="837214"/>
          </a:xfrm>
        </p:spPr>
        <p:txBody>
          <a:bodyPr/>
          <a:lstStyle/>
          <a:p>
            <a:r>
              <a:rPr lang="en-US" dirty="0">
                <a:solidFill>
                  <a:schemeClr val="tx1"/>
                </a:solidFill>
              </a:rPr>
              <a:t>GOT</a:t>
            </a:r>
            <a:endParaRPr lang="en-US" dirty="0"/>
          </a:p>
        </p:txBody>
      </p:sp>
    </p:spTree>
    <p:extLst>
      <p:ext uri="{BB962C8B-B14F-4D97-AF65-F5344CB8AC3E}">
        <p14:creationId xmlns:p14="http://schemas.microsoft.com/office/powerpoint/2010/main" val="3500996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AEC-38A4-4CC4-BBB5-84A726AD0724}"/>
              </a:ext>
            </a:extLst>
          </p:cNvPr>
          <p:cNvSpPr>
            <a:spLocks noGrp="1"/>
          </p:cNvSpPr>
          <p:nvPr>
            <p:ph type="title"/>
          </p:nvPr>
        </p:nvSpPr>
        <p:spPr/>
        <p:txBody>
          <a:bodyPr/>
          <a:lstStyle/>
          <a:p>
            <a:r>
              <a:rPr lang="en-US" dirty="0"/>
              <a:t>Sustainability of HFR</a:t>
            </a:r>
          </a:p>
        </p:txBody>
      </p:sp>
      <p:sp>
        <p:nvSpPr>
          <p:cNvPr id="3" name="Text Placeholder 2">
            <a:extLst>
              <a:ext uri="{FF2B5EF4-FFF2-40B4-BE49-F238E27FC236}">
                <a16:creationId xmlns:a16="http://schemas.microsoft.com/office/drawing/2014/main" id="{C7390B84-02AB-4876-9052-0339F06FCB6B}"/>
              </a:ext>
            </a:extLst>
          </p:cNvPr>
          <p:cNvSpPr>
            <a:spLocks noGrp="1"/>
          </p:cNvSpPr>
          <p:nvPr>
            <p:ph type="body" sz="quarter" idx="10"/>
          </p:nvPr>
        </p:nvSpPr>
        <p:spPr>
          <a:xfrm>
            <a:off x="708979" y="1928419"/>
            <a:ext cx="8429755" cy="5638799"/>
          </a:xfrm>
        </p:spPr>
        <p:txBody>
          <a:bodyPr/>
          <a:lstStyle/>
          <a:p>
            <a:pPr marL="457200" indent="-457200">
              <a:spcBef>
                <a:spcPts val="1200"/>
              </a:spcBef>
              <a:buFont typeface="Wingdings" panose="05000000000000000000" pitchFamily="2" charset="2"/>
              <a:buChar char="§"/>
            </a:pPr>
            <a:r>
              <a:rPr lang="en-US" sz="3000" dirty="0"/>
              <a:t>Time was reduced for the registration </a:t>
            </a:r>
            <a:br>
              <a:rPr lang="en-US" sz="3000" dirty="0"/>
            </a:br>
            <a:r>
              <a:rPr lang="en-US" sz="3000" dirty="0"/>
              <a:t>of new facilities. </a:t>
            </a:r>
          </a:p>
          <a:p>
            <a:pPr marL="457200" indent="-457200">
              <a:spcBef>
                <a:spcPts val="1200"/>
              </a:spcBef>
              <a:buFont typeface="Wingdings" panose="05000000000000000000" pitchFamily="2" charset="2"/>
              <a:buChar char="§"/>
            </a:pPr>
            <a:r>
              <a:rPr lang="en-US" sz="3000" dirty="0"/>
              <a:t>It reduced the cost to the owners of facilities, because they no longer need to travel long distances for registration purposes.</a:t>
            </a:r>
          </a:p>
          <a:p>
            <a:pPr marL="457200" indent="-457200">
              <a:spcBef>
                <a:spcPts val="1200"/>
              </a:spcBef>
              <a:buFont typeface="Wingdings" panose="05000000000000000000" pitchFamily="2" charset="2"/>
              <a:buChar char="§"/>
            </a:pPr>
            <a:r>
              <a:rPr lang="en-US" sz="3000" dirty="0"/>
              <a:t>Compliance to pay annual fees has gone up because all processes are now online.  </a:t>
            </a:r>
          </a:p>
          <a:p>
            <a:pPr marL="457200" indent="-457200">
              <a:spcBef>
                <a:spcPts val="1200"/>
              </a:spcBef>
              <a:buFont typeface="Wingdings" panose="05000000000000000000" pitchFamily="2" charset="2"/>
              <a:buChar char="§"/>
            </a:pPr>
            <a:r>
              <a:rPr lang="en-US" sz="3000" dirty="0"/>
              <a:t>Government is able to query active status </a:t>
            </a:r>
            <a:br>
              <a:rPr lang="en-US" sz="3000" dirty="0"/>
            </a:br>
            <a:r>
              <a:rPr lang="en-US" sz="3000" dirty="0"/>
              <a:t>of all facilities easily.   </a:t>
            </a:r>
          </a:p>
          <a:p>
            <a:pPr marL="457200" indent="-457200">
              <a:spcBef>
                <a:spcPts val="1200"/>
              </a:spcBef>
              <a:buFont typeface="Wingdings" panose="05000000000000000000" pitchFamily="2" charset="2"/>
              <a:buChar char="§"/>
            </a:pPr>
            <a:r>
              <a:rPr lang="en-US" sz="3000" dirty="0"/>
              <a:t>Collection of annual fees has increased.</a:t>
            </a:r>
          </a:p>
          <a:p>
            <a:endParaRPr lang="en-US" sz="2600" dirty="0"/>
          </a:p>
        </p:txBody>
      </p:sp>
      <p:sp>
        <p:nvSpPr>
          <p:cNvPr id="4" name="Text Placeholder 3">
            <a:extLst>
              <a:ext uri="{FF2B5EF4-FFF2-40B4-BE49-F238E27FC236}">
                <a16:creationId xmlns:a16="http://schemas.microsoft.com/office/drawing/2014/main" id="{0197FBD3-BF8E-4499-B95B-0661C7B7BF04}"/>
              </a:ext>
            </a:extLst>
          </p:cNvPr>
          <p:cNvSpPr>
            <a:spLocks noGrp="1"/>
          </p:cNvSpPr>
          <p:nvPr>
            <p:ph type="body" sz="quarter" idx="11"/>
          </p:nvPr>
        </p:nvSpPr>
        <p:spPr>
          <a:xfrm>
            <a:off x="561844" y="1091205"/>
            <a:ext cx="8505956" cy="837214"/>
          </a:xfrm>
        </p:spPr>
        <p:txBody>
          <a:bodyPr/>
          <a:lstStyle/>
          <a:p>
            <a:r>
              <a:rPr lang="en-US" dirty="0">
                <a:solidFill>
                  <a:srgbClr val="2B1533"/>
                </a:solidFill>
              </a:rPr>
              <a:t>Benefits of registration module</a:t>
            </a:r>
          </a:p>
        </p:txBody>
      </p:sp>
    </p:spTree>
    <p:extLst>
      <p:ext uri="{BB962C8B-B14F-4D97-AF65-F5344CB8AC3E}">
        <p14:creationId xmlns:p14="http://schemas.microsoft.com/office/powerpoint/2010/main" val="908449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AEC-38A4-4CC4-BBB5-84A726AD0724}"/>
              </a:ext>
            </a:extLst>
          </p:cNvPr>
          <p:cNvSpPr>
            <a:spLocks noGrp="1"/>
          </p:cNvSpPr>
          <p:nvPr>
            <p:ph type="title"/>
          </p:nvPr>
        </p:nvSpPr>
        <p:spPr/>
        <p:txBody>
          <a:bodyPr/>
          <a:lstStyle/>
          <a:p>
            <a:r>
              <a:rPr lang="en-US" dirty="0"/>
              <a:t>Sustainability of HFR</a:t>
            </a:r>
          </a:p>
        </p:txBody>
      </p:sp>
      <p:sp>
        <p:nvSpPr>
          <p:cNvPr id="3" name="Text Placeholder 2">
            <a:extLst>
              <a:ext uri="{FF2B5EF4-FFF2-40B4-BE49-F238E27FC236}">
                <a16:creationId xmlns:a16="http://schemas.microsoft.com/office/drawing/2014/main" id="{C7390B84-02AB-4876-9052-0339F06FCB6B}"/>
              </a:ext>
            </a:extLst>
          </p:cNvPr>
          <p:cNvSpPr>
            <a:spLocks noGrp="1"/>
          </p:cNvSpPr>
          <p:nvPr>
            <p:ph type="body" sz="quarter" idx="10"/>
          </p:nvPr>
        </p:nvSpPr>
        <p:spPr>
          <a:xfrm>
            <a:off x="814322" y="1676400"/>
            <a:ext cx="8724024" cy="5576788"/>
          </a:xfrm>
        </p:spPr>
        <p:txBody>
          <a:bodyPr/>
          <a:lstStyle/>
          <a:p>
            <a:pPr marL="457200" indent="-457200">
              <a:spcBef>
                <a:spcPts val="1200"/>
              </a:spcBef>
              <a:spcAft>
                <a:spcPts val="600"/>
              </a:spcAft>
              <a:buFont typeface="Wingdings" panose="05000000000000000000" pitchFamily="2" charset="2"/>
              <a:buChar char="§"/>
            </a:pPr>
            <a:r>
              <a:rPr lang="en-US" sz="3200" dirty="0"/>
              <a:t>GOT financed the development of this module without donor support.</a:t>
            </a:r>
          </a:p>
          <a:p>
            <a:pPr marL="457200" indent="-457200">
              <a:spcBef>
                <a:spcPts val="1200"/>
              </a:spcBef>
              <a:spcAft>
                <a:spcPts val="600"/>
              </a:spcAft>
              <a:buFont typeface="Wingdings" panose="05000000000000000000" pitchFamily="2" charset="2"/>
              <a:buChar char="§"/>
            </a:pPr>
            <a:r>
              <a:rPr lang="en-US" sz="3200" dirty="0"/>
              <a:t>GOT has increased resources to monitor the quality of services provided by health facilities.</a:t>
            </a:r>
          </a:p>
          <a:p>
            <a:pPr marL="457200" indent="-457200">
              <a:spcBef>
                <a:spcPts val="1200"/>
              </a:spcBef>
              <a:spcAft>
                <a:spcPts val="600"/>
              </a:spcAft>
              <a:buFont typeface="Wingdings" panose="05000000000000000000" pitchFamily="2" charset="2"/>
              <a:buChar char="§"/>
            </a:pPr>
            <a:r>
              <a:rPr lang="en-US" sz="3200" dirty="0"/>
              <a:t>The GOT is able to support maintenance of the system by using its own funds.</a:t>
            </a:r>
          </a:p>
          <a:p>
            <a:pPr marL="457200" indent="-457200">
              <a:spcBef>
                <a:spcPts val="1200"/>
              </a:spcBef>
              <a:spcAft>
                <a:spcPts val="600"/>
              </a:spcAft>
              <a:buFont typeface="Wingdings" panose="05000000000000000000" pitchFamily="2" charset="2"/>
              <a:buChar char="§"/>
            </a:pPr>
            <a:r>
              <a:rPr lang="en-US" sz="3200" dirty="0"/>
              <a:t>GOT is now using HFR data for all budgeting purposes.</a:t>
            </a:r>
          </a:p>
        </p:txBody>
      </p:sp>
    </p:spTree>
    <p:extLst>
      <p:ext uri="{BB962C8B-B14F-4D97-AF65-F5344CB8AC3E}">
        <p14:creationId xmlns:p14="http://schemas.microsoft.com/office/powerpoint/2010/main" val="2550791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19200"/>
            <a:ext cx="6858000" cy="2590800"/>
          </a:xfrm>
          <a:prstGeom prst="rect">
            <a:avLst/>
          </a:prstGeom>
          <a:solidFill>
            <a:srgbClr val="E3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311743C-CABD-4AF4-994E-96B292880B9D}"/>
              </a:ext>
            </a:extLst>
          </p:cNvPr>
          <p:cNvSpPr>
            <a:spLocks noGrp="1"/>
          </p:cNvSpPr>
          <p:nvPr>
            <p:ph type="body" sz="quarter" idx="11"/>
          </p:nvPr>
        </p:nvSpPr>
        <p:spPr>
          <a:xfrm>
            <a:off x="1752600" y="1447800"/>
            <a:ext cx="6400800" cy="3352800"/>
          </a:xfrm>
        </p:spPr>
        <p:txBody>
          <a:bodyPr/>
          <a:lstStyle/>
          <a:p>
            <a:pPr algn="ctr">
              <a:lnSpc>
                <a:spcPts val="5900"/>
              </a:lnSpc>
            </a:pPr>
            <a:endParaRPr lang="en-US" sz="5500" b="1" dirty="0">
              <a:solidFill>
                <a:srgbClr val="002E3A"/>
              </a:solidFill>
              <a:latin typeface="Century Gothic" panose="020B0502020202020204" pitchFamily="34" charset="0"/>
            </a:endParaRPr>
          </a:p>
          <a:p>
            <a:pPr algn="ctr">
              <a:lnSpc>
                <a:spcPts val="5900"/>
              </a:lnSpc>
            </a:pPr>
            <a:endParaRPr lang="en-US" sz="5500" b="1" dirty="0">
              <a:solidFill>
                <a:srgbClr val="002E3A"/>
              </a:solidFill>
              <a:latin typeface="Century Gothic" panose="020B0502020202020204" pitchFamily="34" charset="0"/>
            </a:endParaRPr>
          </a:p>
          <a:p>
            <a:pPr algn="ctr">
              <a:lnSpc>
                <a:spcPts val="5900"/>
              </a:lnSpc>
            </a:pPr>
            <a:r>
              <a:rPr lang="en-US" sz="5500" b="1" dirty="0">
                <a:solidFill>
                  <a:srgbClr val="002E3A"/>
                </a:solidFill>
                <a:latin typeface="Century Gothic" panose="020B0502020202020204" pitchFamily="34" charset="0"/>
              </a:rPr>
              <a:t>Discussion</a:t>
            </a:r>
          </a:p>
        </p:txBody>
      </p:sp>
      <p:pic>
        <p:nvPicPr>
          <p:cNvPr id="5" name="Picture 4">
            <a:extLst>
              <a:ext uri="{FF2B5EF4-FFF2-40B4-BE49-F238E27FC236}">
                <a16:creationId xmlns:a16="http://schemas.microsoft.com/office/drawing/2014/main" id="{75E29230-C6B0-4119-97DE-876CA74934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814" b="5039"/>
          <a:stretch/>
        </p:blipFill>
        <p:spPr>
          <a:xfrm>
            <a:off x="2904611" y="3810000"/>
            <a:ext cx="4410589" cy="3962400"/>
          </a:xfrm>
          <a:prstGeom prst="rect">
            <a:avLst/>
          </a:prstGeom>
        </p:spPr>
      </p:pic>
    </p:spTree>
    <p:extLst>
      <p:ext uri="{BB962C8B-B14F-4D97-AF65-F5344CB8AC3E}">
        <p14:creationId xmlns:p14="http://schemas.microsoft.com/office/powerpoint/2010/main" val="1235783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F3BCE-22FA-4DD4-8DDE-AD7F81C76EA9}"/>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2C4871E1-C965-4ECA-8A86-99D6508B9ED2}"/>
              </a:ext>
            </a:extLst>
          </p:cNvPr>
          <p:cNvSpPr>
            <a:spLocks noGrp="1"/>
          </p:cNvSpPr>
          <p:nvPr>
            <p:ph type="body" sz="quarter" idx="10"/>
          </p:nvPr>
        </p:nvSpPr>
        <p:spPr>
          <a:xfrm>
            <a:off x="856114" y="2057400"/>
            <a:ext cx="8429755" cy="4460190"/>
          </a:xfrm>
        </p:spPr>
        <p:txBody>
          <a:bodyPr/>
          <a:lstStyle/>
          <a:p>
            <a:pPr>
              <a:lnSpc>
                <a:spcPts val="4400"/>
              </a:lnSpc>
              <a:spcBef>
                <a:spcPts val="1800"/>
              </a:spcBef>
            </a:pPr>
            <a:r>
              <a:rPr lang="en-US" sz="3200" dirty="0"/>
              <a:t>Given the Tanzania experience. . .</a:t>
            </a:r>
          </a:p>
          <a:p>
            <a:pPr marL="736600" indent="-554038">
              <a:lnSpc>
                <a:spcPts val="4400"/>
              </a:lnSpc>
              <a:spcBef>
                <a:spcPts val="1800"/>
              </a:spcBef>
              <a:buFont typeface="+mj-lt"/>
              <a:buAutoNum type="arabicPeriod"/>
            </a:pPr>
            <a:r>
              <a:rPr lang="en-US" sz="3200" dirty="0"/>
              <a:t>What did you learn?</a:t>
            </a:r>
          </a:p>
          <a:p>
            <a:pPr marL="736600" indent="-554038">
              <a:lnSpc>
                <a:spcPts val="4400"/>
              </a:lnSpc>
              <a:spcBef>
                <a:spcPts val="1800"/>
              </a:spcBef>
              <a:buFont typeface="+mj-lt"/>
              <a:buAutoNum type="arabicPeriod"/>
            </a:pPr>
            <a:r>
              <a:rPr lang="en-US" sz="3200" dirty="0"/>
              <a:t>How can you use the HFR to improve facility management in your state/local government area?</a:t>
            </a:r>
          </a:p>
          <a:p>
            <a:pPr marL="736600" indent="-554038">
              <a:lnSpc>
                <a:spcPts val="4400"/>
              </a:lnSpc>
              <a:spcBef>
                <a:spcPts val="1800"/>
              </a:spcBef>
              <a:buFont typeface="+mj-lt"/>
              <a:buAutoNum type="arabicPeriod"/>
            </a:pPr>
            <a:r>
              <a:rPr lang="en-US" sz="3200" dirty="0"/>
              <a:t>What opportunities are open that should be taken advantage of?</a:t>
            </a:r>
          </a:p>
        </p:txBody>
      </p:sp>
    </p:spTree>
    <p:extLst>
      <p:ext uri="{BB962C8B-B14F-4D97-AF65-F5344CB8AC3E}">
        <p14:creationId xmlns:p14="http://schemas.microsoft.com/office/powerpoint/2010/main" val="3055916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17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19200"/>
            <a:ext cx="6858000" cy="2514600"/>
          </a:xfrm>
          <a:prstGeom prst="rect">
            <a:avLst/>
          </a:prstGeom>
          <a:solidFill>
            <a:srgbClr val="E3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311743C-CABD-4AF4-994E-96B292880B9D}"/>
              </a:ext>
            </a:extLst>
          </p:cNvPr>
          <p:cNvSpPr>
            <a:spLocks noGrp="1"/>
          </p:cNvSpPr>
          <p:nvPr>
            <p:ph type="body" sz="quarter" idx="11"/>
          </p:nvPr>
        </p:nvSpPr>
        <p:spPr>
          <a:xfrm>
            <a:off x="1752600" y="2209800"/>
            <a:ext cx="6400800" cy="2209800"/>
          </a:xfrm>
        </p:spPr>
        <p:txBody>
          <a:bodyPr/>
          <a:lstStyle/>
          <a:p>
            <a:pPr algn="ctr">
              <a:lnSpc>
                <a:spcPts val="5900"/>
              </a:lnSpc>
            </a:pPr>
            <a:endParaRPr lang="en-US" sz="5500" b="1" dirty="0">
              <a:solidFill>
                <a:srgbClr val="002E3A"/>
              </a:solidFill>
              <a:latin typeface="Century Gothic" panose="020B0502020202020204" pitchFamily="34" charset="0"/>
            </a:endParaRPr>
          </a:p>
          <a:p>
            <a:pPr algn="ctr">
              <a:lnSpc>
                <a:spcPts val="5900"/>
              </a:lnSpc>
            </a:pPr>
            <a:r>
              <a:rPr lang="en-US" sz="5500" b="1" dirty="0">
                <a:solidFill>
                  <a:srgbClr val="002E3A"/>
                </a:solidFill>
                <a:latin typeface="Century Gothic" panose="020B0502020202020204" pitchFamily="34" charset="0"/>
              </a:rPr>
              <a:t>HFR</a:t>
            </a:r>
          </a:p>
          <a:p>
            <a:pPr algn="ctr">
              <a:lnSpc>
                <a:spcPts val="5900"/>
              </a:lnSpc>
            </a:pPr>
            <a:r>
              <a:rPr lang="en-US" sz="5500" dirty="0">
                <a:solidFill>
                  <a:srgbClr val="002E3A"/>
                </a:solidFill>
                <a:latin typeface="Century Gothic" panose="020B0502020202020204" pitchFamily="34" charset="0"/>
              </a:rPr>
              <a:t>rollout</a:t>
            </a:r>
          </a:p>
        </p:txBody>
      </p:sp>
      <p:pic>
        <p:nvPicPr>
          <p:cNvPr id="5" name="Picture 4">
            <a:extLst>
              <a:ext uri="{FF2B5EF4-FFF2-40B4-BE49-F238E27FC236}">
                <a16:creationId xmlns:a16="http://schemas.microsoft.com/office/drawing/2014/main" id="{16E48503-864D-41EE-96B0-5466271DB1ED}"/>
              </a:ext>
            </a:extLst>
          </p:cNvPr>
          <p:cNvPicPr>
            <a:picLocks noChangeAspect="1"/>
          </p:cNvPicPr>
          <p:nvPr/>
        </p:nvPicPr>
        <p:blipFill rotWithShape="1">
          <a:blip r:embed="rId2">
            <a:extLst>
              <a:ext uri="{28A0092B-C50C-407E-A947-70E740481C1C}">
                <a14:useLocalDpi xmlns:a14="http://schemas.microsoft.com/office/drawing/2010/main" val="0"/>
              </a:ext>
            </a:extLst>
          </a:blip>
          <a:srcRect t="-1" b="1985"/>
          <a:stretch/>
        </p:blipFill>
        <p:spPr>
          <a:xfrm>
            <a:off x="2422457" y="4419600"/>
            <a:ext cx="5197543" cy="3352800"/>
          </a:xfrm>
          <a:prstGeom prst="rect">
            <a:avLst/>
          </a:prstGeom>
        </p:spPr>
      </p:pic>
    </p:spTree>
    <p:extLst>
      <p:ext uri="{BB962C8B-B14F-4D97-AF65-F5344CB8AC3E}">
        <p14:creationId xmlns:p14="http://schemas.microsoft.com/office/powerpoint/2010/main" val="317170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1845" y="366812"/>
            <a:ext cx="8724024" cy="1143000"/>
          </a:xfrm>
        </p:spPr>
        <p:txBody>
          <a:bodyPr/>
          <a:lstStyle/>
          <a:p>
            <a:r>
              <a:rPr lang="en-US" dirty="0"/>
              <a:t>National timeline</a:t>
            </a:r>
          </a:p>
        </p:txBody>
      </p:sp>
      <p:sp>
        <p:nvSpPr>
          <p:cNvPr id="19" name="TextBox 18">
            <a:extLst>
              <a:ext uri="{FF2B5EF4-FFF2-40B4-BE49-F238E27FC236}">
                <a16:creationId xmlns:a16="http://schemas.microsoft.com/office/drawing/2014/main" id="{80678624-EFFE-417B-AE9C-B559CAE71839}"/>
              </a:ext>
            </a:extLst>
          </p:cNvPr>
          <p:cNvSpPr txBox="1"/>
          <p:nvPr/>
        </p:nvSpPr>
        <p:spPr>
          <a:xfrm>
            <a:off x="223741" y="6629400"/>
            <a:ext cx="9610916" cy="523220"/>
          </a:xfrm>
          <a:prstGeom prst="rect">
            <a:avLst/>
          </a:prstGeom>
          <a:noFill/>
        </p:spPr>
        <p:txBody>
          <a:bodyPr wrap="square" rtlCol="0">
            <a:spAutoFit/>
          </a:bodyPr>
          <a:lstStyle/>
          <a:p>
            <a:pPr marL="457200" indent="-457200">
              <a:buFont typeface="Wingdings" panose="05000000000000000000" pitchFamily="2" charset="2"/>
              <a:buChar char="ü"/>
            </a:pPr>
            <a:r>
              <a:rPr lang="en-US" sz="2800" dirty="0">
                <a:latin typeface="Century Gothic" panose="020B0502020202020204" pitchFamily="34" charset="0"/>
              </a:rPr>
              <a:t>Master facility list (MFL) fully implemented in Nigeria</a:t>
            </a:r>
          </a:p>
        </p:txBody>
      </p:sp>
      <p:pic>
        <p:nvPicPr>
          <p:cNvPr id="4" name="Picture 3">
            <a:extLst>
              <a:ext uri="{FF2B5EF4-FFF2-40B4-BE49-F238E27FC236}">
                <a16:creationId xmlns:a16="http://schemas.microsoft.com/office/drawing/2014/main" id="{E022009A-3D0F-42B0-8CBD-1802A9EB0A8B}"/>
              </a:ext>
            </a:extLst>
          </p:cNvPr>
          <p:cNvPicPr>
            <a:picLocks noChangeAspect="1"/>
          </p:cNvPicPr>
          <p:nvPr/>
        </p:nvPicPr>
        <p:blipFill rotWithShape="1">
          <a:blip r:embed="rId3"/>
          <a:srcRect b="24535"/>
          <a:stretch/>
        </p:blipFill>
        <p:spPr>
          <a:xfrm>
            <a:off x="295084" y="1952770"/>
            <a:ext cx="9468231" cy="3381230"/>
          </a:xfrm>
          <a:prstGeom prst="rect">
            <a:avLst/>
          </a:prstGeom>
        </p:spPr>
      </p:pic>
      <p:sp>
        <p:nvSpPr>
          <p:cNvPr id="6" name="Rectangle 5">
            <a:extLst>
              <a:ext uri="{FF2B5EF4-FFF2-40B4-BE49-F238E27FC236}">
                <a16:creationId xmlns:a16="http://schemas.microsoft.com/office/drawing/2014/main" id="{09E809A3-0383-4C38-BA2D-E7E4D47F1D76}"/>
              </a:ext>
            </a:extLst>
          </p:cNvPr>
          <p:cNvSpPr/>
          <p:nvPr/>
        </p:nvSpPr>
        <p:spPr>
          <a:xfrm>
            <a:off x="609600" y="5361459"/>
            <a:ext cx="2286000" cy="830997"/>
          </a:xfrm>
          <a:prstGeom prst="rect">
            <a:avLst/>
          </a:prstGeom>
        </p:spPr>
        <p:txBody>
          <a:bodyPr wrap="square">
            <a:spAutoFit/>
          </a:bodyPr>
          <a:lstStyle/>
          <a:p>
            <a:pPr algn="ctr"/>
            <a:r>
              <a:rPr lang="en-US" sz="2400" dirty="0">
                <a:latin typeface="Century Gothic" panose="020B0502020202020204" pitchFamily="34" charset="0"/>
              </a:rPr>
              <a:t>May/June</a:t>
            </a:r>
          </a:p>
          <a:p>
            <a:pPr algn="ctr"/>
            <a:r>
              <a:rPr lang="en-US" sz="2400" dirty="0">
                <a:latin typeface="Century Gothic" panose="020B0502020202020204" pitchFamily="34" charset="0"/>
              </a:rPr>
              <a:t>2019</a:t>
            </a:r>
            <a:endParaRPr lang="en-US" sz="2400" dirty="0"/>
          </a:p>
        </p:txBody>
      </p:sp>
      <p:sp>
        <p:nvSpPr>
          <p:cNvPr id="15" name="Rectangle 14">
            <a:extLst>
              <a:ext uri="{FF2B5EF4-FFF2-40B4-BE49-F238E27FC236}">
                <a16:creationId xmlns:a16="http://schemas.microsoft.com/office/drawing/2014/main" id="{190D6DE1-EC72-42DD-9739-68F186A4D708}"/>
              </a:ext>
            </a:extLst>
          </p:cNvPr>
          <p:cNvSpPr/>
          <p:nvPr/>
        </p:nvSpPr>
        <p:spPr>
          <a:xfrm>
            <a:off x="3276600" y="5361459"/>
            <a:ext cx="2286000" cy="830997"/>
          </a:xfrm>
          <a:prstGeom prst="rect">
            <a:avLst/>
          </a:prstGeom>
        </p:spPr>
        <p:txBody>
          <a:bodyPr wrap="square">
            <a:spAutoFit/>
          </a:bodyPr>
          <a:lstStyle/>
          <a:p>
            <a:pPr algn="ctr"/>
            <a:r>
              <a:rPr lang="en-US" sz="2400" dirty="0">
                <a:latin typeface="Century Gothic" panose="020B0502020202020204" pitchFamily="34" charset="0"/>
              </a:rPr>
              <a:t>July/Aug.</a:t>
            </a:r>
          </a:p>
          <a:p>
            <a:pPr algn="ctr"/>
            <a:r>
              <a:rPr lang="en-US" sz="2400" dirty="0">
                <a:latin typeface="Century Gothic" panose="020B0502020202020204" pitchFamily="34" charset="0"/>
              </a:rPr>
              <a:t>2019</a:t>
            </a:r>
            <a:endParaRPr lang="en-US" sz="2400" dirty="0"/>
          </a:p>
        </p:txBody>
      </p:sp>
      <p:sp>
        <p:nvSpPr>
          <p:cNvPr id="18" name="Rectangle 17">
            <a:extLst>
              <a:ext uri="{FF2B5EF4-FFF2-40B4-BE49-F238E27FC236}">
                <a16:creationId xmlns:a16="http://schemas.microsoft.com/office/drawing/2014/main" id="{E5837716-844A-4CBA-9ABE-12289DF2F80E}"/>
              </a:ext>
            </a:extLst>
          </p:cNvPr>
          <p:cNvSpPr/>
          <p:nvPr/>
        </p:nvSpPr>
        <p:spPr>
          <a:xfrm>
            <a:off x="5829240" y="5361459"/>
            <a:ext cx="2171760" cy="830997"/>
          </a:xfrm>
          <a:prstGeom prst="rect">
            <a:avLst/>
          </a:prstGeom>
        </p:spPr>
        <p:txBody>
          <a:bodyPr wrap="square">
            <a:spAutoFit/>
          </a:bodyPr>
          <a:lstStyle/>
          <a:p>
            <a:pPr algn="ctr"/>
            <a:r>
              <a:rPr lang="en-US" sz="2400" dirty="0">
                <a:latin typeface="Century Gothic" panose="020B0502020202020204" pitchFamily="34" charset="0"/>
              </a:rPr>
              <a:t>To be </a:t>
            </a:r>
            <a:br>
              <a:rPr lang="en-US" sz="2400" dirty="0">
                <a:latin typeface="Century Gothic" panose="020B0502020202020204" pitchFamily="34" charset="0"/>
              </a:rPr>
            </a:br>
            <a:r>
              <a:rPr lang="en-US" sz="2400" dirty="0">
                <a:latin typeface="Century Gothic" panose="020B0502020202020204" pitchFamily="34" charset="0"/>
              </a:rPr>
              <a:t>determined</a:t>
            </a:r>
            <a:endParaRPr lang="en-US" sz="2400" dirty="0"/>
          </a:p>
        </p:txBody>
      </p:sp>
    </p:spTree>
    <p:extLst>
      <p:ext uri="{BB962C8B-B14F-4D97-AF65-F5344CB8AC3E}">
        <p14:creationId xmlns:p14="http://schemas.microsoft.com/office/powerpoint/2010/main" val="120358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219200"/>
            <a:ext cx="6858000" cy="2590800"/>
          </a:xfrm>
          <a:prstGeom prst="rect">
            <a:avLst/>
          </a:prstGeom>
          <a:solidFill>
            <a:srgbClr val="E3B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311743C-CABD-4AF4-994E-96B292880B9D}"/>
              </a:ext>
            </a:extLst>
          </p:cNvPr>
          <p:cNvSpPr>
            <a:spLocks noGrp="1"/>
          </p:cNvSpPr>
          <p:nvPr>
            <p:ph type="body" sz="quarter" idx="11"/>
          </p:nvPr>
        </p:nvSpPr>
        <p:spPr>
          <a:xfrm>
            <a:off x="1752600" y="1524000"/>
            <a:ext cx="6400800" cy="2895600"/>
          </a:xfrm>
        </p:spPr>
        <p:txBody>
          <a:bodyPr/>
          <a:lstStyle/>
          <a:p>
            <a:pPr algn="ctr">
              <a:lnSpc>
                <a:spcPts val="5900"/>
              </a:lnSpc>
            </a:pPr>
            <a:endParaRPr lang="en-US" sz="5500" b="1" dirty="0">
              <a:solidFill>
                <a:srgbClr val="002E3A"/>
              </a:solidFill>
              <a:latin typeface="Century Gothic" panose="020B0502020202020204" pitchFamily="34" charset="0"/>
            </a:endParaRPr>
          </a:p>
          <a:p>
            <a:pPr algn="ctr">
              <a:lnSpc>
                <a:spcPts val="5900"/>
              </a:lnSpc>
            </a:pPr>
            <a:endParaRPr lang="en-US" sz="5500" b="1" dirty="0">
              <a:solidFill>
                <a:srgbClr val="002E3A"/>
              </a:solidFill>
              <a:latin typeface="Century Gothic" panose="020B0502020202020204" pitchFamily="34" charset="0"/>
            </a:endParaRPr>
          </a:p>
          <a:p>
            <a:pPr algn="ctr">
              <a:lnSpc>
                <a:spcPts val="5900"/>
              </a:lnSpc>
            </a:pPr>
            <a:r>
              <a:rPr lang="en-US" sz="5500" b="1" dirty="0">
                <a:solidFill>
                  <a:srgbClr val="002E3A"/>
                </a:solidFill>
                <a:latin typeface="Century Gothic" panose="020B0502020202020204" pitchFamily="34" charset="0"/>
              </a:rPr>
              <a:t>DHIS 2 and HFR</a:t>
            </a:r>
          </a:p>
          <a:p>
            <a:pPr algn="ctr">
              <a:lnSpc>
                <a:spcPts val="5900"/>
              </a:lnSpc>
            </a:pPr>
            <a:r>
              <a:rPr lang="en-US" sz="5500" dirty="0">
                <a:solidFill>
                  <a:srgbClr val="002E3A"/>
                </a:solidFill>
                <a:latin typeface="Century Gothic" panose="020B0502020202020204" pitchFamily="34" charset="0"/>
              </a:rPr>
              <a:t>integration</a:t>
            </a:r>
          </a:p>
        </p:txBody>
      </p:sp>
      <p:pic>
        <p:nvPicPr>
          <p:cNvPr id="5" name="Picture 4">
            <a:extLst>
              <a:ext uri="{FF2B5EF4-FFF2-40B4-BE49-F238E27FC236}">
                <a16:creationId xmlns:a16="http://schemas.microsoft.com/office/drawing/2014/main" id="{935AC97D-A978-431B-8D9A-0321CB26F7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699279"/>
            <a:ext cx="6160008" cy="3048000"/>
          </a:xfrm>
          <a:prstGeom prst="rect">
            <a:avLst/>
          </a:prstGeom>
        </p:spPr>
      </p:pic>
    </p:spTree>
    <p:extLst>
      <p:ext uri="{BB962C8B-B14F-4D97-AF65-F5344CB8AC3E}">
        <p14:creationId xmlns:p14="http://schemas.microsoft.com/office/powerpoint/2010/main" val="263360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AEC-38A4-4CC4-BBB5-84A726AD0724}"/>
              </a:ext>
            </a:extLst>
          </p:cNvPr>
          <p:cNvSpPr>
            <a:spLocks noGrp="1"/>
          </p:cNvSpPr>
          <p:nvPr>
            <p:ph type="title"/>
          </p:nvPr>
        </p:nvSpPr>
        <p:spPr/>
        <p:txBody>
          <a:bodyPr/>
          <a:lstStyle/>
          <a:p>
            <a:r>
              <a:rPr lang="en-US" dirty="0"/>
              <a:t>Integration</a:t>
            </a:r>
          </a:p>
        </p:txBody>
      </p:sp>
      <p:sp>
        <p:nvSpPr>
          <p:cNvPr id="3" name="Text Placeholder 2">
            <a:extLst>
              <a:ext uri="{FF2B5EF4-FFF2-40B4-BE49-F238E27FC236}">
                <a16:creationId xmlns:a16="http://schemas.microsoft.com/office/drawing/2014/main" id="{C7390B84-02AB-4876-9052-0339F06FCB6B}"/>
              </a:ext>
            </a:extLst>
          </p:cNvPr>
          <p:cNvSpPr>
            <a:spLocks noGrp="1"/>
          </p:cNvSpPr>
          <p:nvPr>
            <p:ph type="body" sz="quarter" idx="10"/>
          </p:nvPr>
        </p:nvSpPr>
        <p:spPr>
          <a:xfrm>
            <a:off x="814322" y="2514600"/>
            <a:ext cx="8429755" cy="5105400"/>
          </a:xfrm>
        </p:spPr>
        <p:txBody>
          <a:bodyPr/>
          <a:lstStyle/>
          <a:p>
            <a:pPr marL="457200" indent="-457200">
              <a:spcAft>
                <a:spcPts val="2400"/>
              </a:spcAft>
              <a:buFont typeface="Wingdings" panose="05000000000000000000" pitchFamily="2" charset="2"/>
              <a:buChar char="§"/>
            </a:pPr>
            <a:r>
              <a:rPr lang="en-US" sz="3200" dirty="0"/>
              <a:t>Process of linking multiple information systems to create a unified solution</a:t>
            </a:r>
          </a:p>
          <a:p>
            <a:pPr marL="457200" indent="-457200">
              <a:spcAft>
                <a:spcPts val="2400"/>
              </a:spcAft>
              <a:buFont typeface="Wingdings" panose="05000000000000000000" pitchFamily="2" charset="2"/>
              <a:buChar char="§"/>
            </a:pPr>
            <a:r>
              <a:rPr lang="en-US" sz="3200" dirty="0"/>
              <a:t>Integration with the MFL will enable DHIS 2 to access the most recent (updated) information</a:t>
            </a:r>
          </a:p>
          <a:p>
            <a:pPr marL="457200" indent="-457200">
              <a:spcAft>
                <a:spcPts val="2400"/>
              </a:spcAft>
              <a:buFont typeface="Wingdings" panose="05000000000000000000" pitchFamily="2" charset="2"/>
              <a:buChar char="§"/>
            </a:pPr>
            <a:r>
              <a:rPr lang="en-US" sz="3200" dirty="0"/>
              <a:t>This ensures that the HFR is the single source of facility information in the country</a:t>
            </a:r>
          </a:p>
          <a:p>
            <a:endParaRPr lang="en-US" dirty="0"/>
          </a:p>
        </p:txBody>
      </p:sp>
      <p:sp>
        <p:nvSpPr>
          <p:cNvPr id="4" name="Text Placeholder 3">
            <a:extLst>
              <a:ext uri="{FF2B5EF4-FFF2-40B4-BE49-F238E27FC236}">
                <a16:creationId xmlns:a16="http://schemas.microsoft.com/office/drawing/2014/main" id="{0197FBD3-BF8E-4499-B95B-0661C7B7BF04}"/>
              </a:ext>
            </a:extLst>
          </p:cNvPr>
          <p:cNvSpPr>
            <a:spLocks noGrp="1"/>
          </p:cNvSpPr>
          <p:nvPr>
            <p:ph type="body" sz="quarter" idx="11"/>
          </p:nvPr>
        </p:nvSpPr>
        <p:spPr/>
        <p:txBody>
          <a:bodyPr/>
          <a:lstStyle/>
          <a:p>
            <a:r>
              <a:rPr lang="en-US" dirty="0"/>
              <a:t>What is it?</a:t>
            </a:r>
          </a:p>
        </p:txBody>
      </p:sp>
    </p:spTree>
    <p:extLst>
      <p:ext uri="{BB962C8B-B14F-4D97-AF65-F5344CB8AC3E}">
        <p14:creationId xmlns:p14="http://schemas.microsoft.com/office/powerpoint/2010/main" val="351232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AEC-38A4-4CC4-BBB5-84A726AD0724}"/>
              </a:ext>
            </a:extLst>
          </p:cNvPr>
          <p:cNvSpPr>
            <a:spLocks noGrp="1"/>
          </p:cNvSpPr>
          <p:nvPr>
            <p:ph type="title"/>
          </p:nvPr>
        </p:nvSpPr>
        <p:spPr/>
        <p:txBody>
          <a:bodyPr/>
          <a:lstStyle/>
          <a:p>
            <a:r>
              <a:rPr lang="en-US" dirty="0"/>
              <a:t>Integration</a:t>
            </a:r>
          </a:p>
        </p:txBody>
      </p:sp>
      <p:sp>
        <p:nvSpPr>
          <p:cNvPr id="3" name="Text Placeholder 2">
            <a:extLst>
              <a:ext uri="{FF2B5EF4-FFF2-40B4-BE49-F238E27FC236}">
                <a16:creationId xmlns:a16="http://schemas.microsoft.com/office/drawing/2014/main" id="{C7390B84-02AB-4876-9052-0339F06FCB6B}"/>
              </a:ext>
            </a:extLst>
          </p:cNvPr>
          <p:cNvSpPr>
            <a:spLocks noGrp="1"/>
          </p:cNvSpPr>
          <p:nvPr>
            <p:ph type="body" sz="quarter" idx="10"/>
          </p:nvPr>
        </p:nvSpPr>
        <p:spPr>
          <a:xfrm>
            <a:off x="577085" y="2133600"/>
            <a:ext cx="9238812" cy="4702978"/>
          </a:xfrm>
        </p:spPr>
        <p:txBody>
          <a:bodyPr/>
          <a:lstStyle/>
          <a:p>
            <a:pPr>
              <a:lnSpc>
                <a:spcPts val="4000"/>
              </a:lnSpc>
              <a:spcAft>
                <a:spcPts val="1200"/>
              </a:spcAft>
            </a:pPr>
            <a:r>
              <a:rPr lang="en-US" sz="3200" spc="-50" dirty="0"/>
              <a:t>Collaboration with the Health Information System Program (HISP), Nigeria, and the National Health Management Information System (NHMIS) team to facilitate the following:</a:t>
            </a:r>
          </a:p>
          <a:p>
            <a:pPr marL="682625" indent="-450850">
              <a:spcAft>
                <a:spcPts val="1200"/>
              </a:spcAft>
              <a:buFont typeface="Wingdings" panose="05000000000000000000" pitchFamily="2" charset="2"/>
              <a:buChar char="§"/>
            </a:pPr>
            <a:r>
              <a:rPr lang="en-US" sz="3200" dirty="0"/>
              <a:t>Attribute mapping </a:t>
            </a:r>
          </a:p>
          <a:p>
            <a:pPr marL="682625" indent="-450850">
              <a:spcAft>
                <a:spcPts val="1200"/>
              </a:spcAft>
              <a:buFont typeface="Wingdings" panose="05000000000000000000" pitchFamily="2" charset="2"/>
              <a:buChar char="§"/>
            </a:pPr>
            <a:r>
              <a:rPr lang="en-US" sz="3200" dirty="0"/>
              <a:t>Agree on minimum data elements required by DHIS 2</a:t>
            </a:r>
          </a:p>
          <a:p>
            <a:pPr marL="682625" indent="-450850">
              <a:spcAft>
                <a:spcPts val="1200"/>
              </a:spcAft>
              <a:buFont typeface="Wingdings" panose="05000000000000000000" pitchFamily="2" charset="2"/>
              <a:buChar char="§"/>
            </a:pPr>
            <a:r>
              <a:rPr lang="en-US" sz="3200" dirty="0"/>
              <a:t>Data mapping and cleaning between HFR and DHIS 2</a:t>
            </a:r>
            <a:endParaRPr lang="en-US" sz="3200" strike="sngStrike" dirty="0">
              <a:solidFill>
                <a:srgbClr val="00B0F0"/>
              </a:solidFill>
            </a:endParaRPr>
          </a:p>
          <a:p>
            <a:endParaRPr lang="en-US" dirty="0"/>
          </a:p>
        </p:txBody>
      </p:sp>
      <p:sp>
        <p:nvSpPr>
          <p:cNvPr id="4" name="Text Placeholder 3">
            <a:extLst>
              <a:ext uri="{FF2B5EF4-FFF2-40B4-BE49-F238E27FC236}">
                <a16:creationId xmlns:a16="http://schemas.microsoft.com/office/drawing/2014/main" id="{0197FBD3-BF8E-4499-B95B-0661C7B7BF04}"/>
              </a:ext>
            </a:extLst>
          </p:cNvPr>
          <p:cNvSpPr>
            <a:spLocks noGrp="1"/>
          </p:cNvSpPr>
          <p:nvPr>
            <p:ph type="body" sz="quarter" idx="11"/>
          </p:nvPr>
        </p:nvSpPr>
        <p:spPr/>
        <p:txBody>
          <a:bodyPr/>
          <a:lstStyle/>
          <a:p>
            <a:r>
              <a:rPr lang="en-US" dirty="0"/>
              <a:t>Progress</a:t>
            </a:r>
          </a:p>
        </p:txBody>
      </p:sp>
    </p:spTree>
    <p:extLst>
      <p:ext uri="{BB962C8B-B14F-4D97-AF65-F5344CB8AC3E}">
        <p14:creationId xmlns:p14="http://schemas.microsoft.com/office/powerpoint/2010/main" val="44132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AEC-38A4-4CC4-BBB5-84A726AD0724}"/>
              </a:ext>
            </a:extLst>
          </p:cNvPr>
          <p:cNvSpPr>
            <a:spLocks noGrp="1"/>
          </p:cNvSpPr>
          <p:nvPr>
            <p:ph type="title"/>
          </p:nvPr>
        </p:nvSpPr>
        <p:spPr/>
        <p:txBody>
          <a:bodyPr/>
          <a:lstStyle/>
          <a:p>
            <a:r>
              <a:rPr lang="en-US" dirty="0"/>
              <a:t>Data mapping</a:t>
            </a:r>
            <a:endParaRPr lang="en-US" dirty="0">
              <a:solidFill>
                <a:srgbClr val="FF0000"/>
              </a:solidFill>
            </a:endParaRPr>
          </a:p>
        </p:txBody>
      </p:sp>
      <p:sp>
        <p:nvSpPr>
          <p:cNvPr id="5" name="Rectangle 4">
            <a:extLst>
              <a:ext uri="{FF2B5EF4-FFF2-40B4-BE49-F238E27FC236}">
                <a16:creationId xmlns:a16="http://schemas.microsoft.com/office/drawing/2014/main" id="{89A14CF4-C35D-44E0-B7D1-61E106FC61C0}"/>
              </a:ext>
            </a:extLst>
          </p:cNvPr>
          <p:cNvSpPr/>
          <p:nvPr/>
        </p:nvSpPr>
        <p:spPr>
          <a:xfrm>
            <a:off x="381000" y="1752600"/>
            <a:ext cx="1371600" cy="990600"/>
          </a:xfrm>
          <a:prstGeom prst="rect">
            <a:avLst/>
          </a:prstGeom>
          <a:solidFill>
            <a:srgbClr val="C79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HFR </a:t>
            </a:r>
          </a:p>
          <a:p>
            <a:pPr algn="ctr"/>
            <a:r>
              <a:rPr lang="en-US" sz="2400" dirty="0">
                <a:latin typeface="Century Gothic" panose="020B0502020202020204" pitchFamily="34" charset="0"/>
              </a:rPr>
              <a:t>39,550</a:t>
            </a:r>
            <a:endParaRPr lang="en-NG" sz="2400" dirty="0">
              <a:latin typeface="Century Gothic" panose="020B0502020202020204" pitchFamily="34" charset="0"/>
            </a:endParaRPr>
          </a:p>
        </p:txBody>
      </p:sp>
      <p:grpSp>
        <p:nvGrpSpPr>
          <p:cNvPr id="3" name="Group 2">
            <a:extLst>
              <a:ext uri="{FF2B5EF4-FFF2-40B4-BE49-F238E27FC236}">
                <a16:creationId xmlns:a16="http://schemas.microsoft.com/office/drawing/2014/main" id="{FA21276E-E33E-4F28-8A4D-68D26667643C}"/>
              </a:ext>
            </a:extLst>
          </p:cNvPr>
          <p:cNvGrpSpPr/>
          <p:nvPr/>
        </p:nvGrpSpPr>
        <p:grpSpPr>
          <a:xfrm>
            <a:off x="2362200" y="1524001"/>
            <a:ext cx="1681546" cy="2118331"/>
            <a:chOff x="2362200" y="1524001"/>
            <a:chExt cx="1596139" cy="1961549"/>
          </a:xfrm>
        </p:grpSpPr>
        <p:sp>
          <p:nvSpPr>
            <p:cNvPr id="19" name="Arrow: Right 18">
              <a:extLst>
                <a:ext uri="{FF2B5EF4-FFF2-40B4-BE49-F238E27FC236}">
                  <a16:creationId xmlns:a16="http://schemas.microsoft.com/office/drawing/2014/main" id="{B58EF2EC-7166-4DF8-89E9-ECA61F368A99}"/>
                </a:ext>
              </a:extLst>
            </p:cNvPr>
            <p:cNvSpPr/>
            <p:nvPr/>
          </p:nvSpPr>
          <p:spPr>
            <a:xfrm rot="3282880">
              <a:off x="3299804" y="2827015"/>
              <a:ext cx="707470" cy="609600"/>
            </a:xfrm>
            <a:prstGeom prst="rightArrow">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NG" dirty="0"/>
            </a:p>
          </p:txBody>
        </p:sp>
        <p:pic>
          <p:nvPicPr>
            <p:cNvPr id="9" name="Picture 8">
              <a:extLst>
                <a:ext uri="{FF2B5EF4-FFF2-40B4-BE49-F238E27FC236}">
                  <a16:creationId xmlns:a16="http://schemas.microsoft.com/office/drawing/2014/main" id="{40AB461A-2482-4845-A079-78F274A0F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524001"/>
              <a:ext cx="1524000" cy="1735516"/>
            </a:xfrm>
            <a:prstGeom prst="rect">
              <a:avLst/>
            </a:prstGeom>
          </p:spPr>
        </p:pic>
      </p:grpSp>
      <p:sp>
        <p:nvSpPr>
          <p:cNvPr id="10" name="Arrow: Right 9">
            <a:extLst>
              <a:ext uri="{FF2B5EF4-FFF2-40B4-BE49-F238E27FC236}">
                <a16:creationId xmlns:a16="http://schemas.microsoft.com/office/drawing/2014/main" id="{AF063C0F-403B-48A2-92D9-0D0D9FEE3B35}"/>
              </a:ext>
            </a:extLst>
          </p:cNvPr>
          <p:cNvSpPr/>
          <p:nvPr/>
        </p:nvSpPr>
        <p:spPr>
          <a:xfrm>
            <a:off x="1676400" y="1905000"/>
            <a:ext cx="707470" cy="609600"/>
          </a:xfrm>
          <a:prstGeom prst="rightArrow">
            <a:avLst/>
          </a:prstGeom>
          <a:solidFill>
            <a:srgbClr val="C7971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NG" dirty="0"/>
          </a:p>
        </p:txBody>
      </p:sp>
      <p:grpSp>
        <p:nvGrpSpPr>
          <p:cNvPr id="14" name="Group 13">
            <a:extLst>
              <a:ext uri="{FF2B5EF4-FFF2-40B4-BE49-F238E27FC236}">
                <a16:creationId xmlns:a16="http://schemas.microsoft.com/office/drawing/2014/main" id="{961D1B34-DD2F-41AE-A83A-61EBF1D4091A}"/>
              </a:ext>
            </a:extLst>
          </p:cNvPr>
          <p:cNvGrpSpPr/>
          <p:nvPr/>
        </p:nvGrpSpPr>
        <p:grpSpPr>
          <a:xfrm>
            <a:off x="1312731" y="2859551"/>
            <a:ext cx="5588431" cy="4379449"/>
            <a:chOff x="1388931" y="2954040"/>
            <a:chExt cx="5668526" cy="4379449"/>
          </a:xfrm>
        </p:grpSpPr>
        <p:sp>
          <p:nvSpPr>
            <p:cNvPr id="15" name="Speech Bubble: Rectangle 14">
              <a:extLst>
                <a:ext uri="{FF2B5EF4-FFF2-40B4-BE49-F238E27FC236}">
                  <a16:creationId xmlns:a16="http://schemas.microsoft.com/office/drawing/2014/main" id="{835F2735-858F-4EC3-A7C3-44DA8CBBE39C}"/>
                </a:ext>
              </a:extLst>
            </p:cNvPr>
            <p:cNvSpPr/>
            <p:nvPr/>
          </p:nvSpPr>
          <p:spPr>
            <a:xfrm>
              <a:off x="5666200" y="2954040"/>
              <a:ext cx="1391257" cy="1143000"/>
            </a:xfrm>
            <a:prstGeom prst="wedgeRectCallout">
              <a:avLst>
                <a:gd name="adj1" fmla="val -64591"/>
                <a:gd name="adj2" fmla="val 78623"/>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latin typeface="Century Gothic" panose="020B0502020202020204" pitchFamily="34" charset="0"/>
                </a:rPr>
                <a:t>7,958 facilities in DHIS 2, but not in HFR</a:t>
              </a:r>
            </a:p>
          </p:txBody>
        </p:sp>
        <p:sp>
          <p:nvSpPr>
            <p:cNvPr id="16" name="Speech Bubble: Rectangle 15">
              <a:extLst>
                <a:ext uri="{FF2B5EF4-FFF2-40B4-BE49-F238E27FC236}">
                  <a16:creationId xmlns:a16="http://schemas.microsoft.com/office/drawing/2014/main" id="{E3225560-3933-4AEF-80F8-57249315CB65}"/>
                </a:ext>
              </a:extLst>
            </p:cNvPr>
            <p:cNvSpPr/>
            <p:nvPr/>
          </p:nvSpPr>
          <p:spPr>
            <a:xfrm>
              <a:off x="1835104" y="4971289"/>
              <a:ext cx="1219199" cy="1143000"/>
            </a:xfrm>
            <a:prstGeom prst="wedgeRectCallout">
              <a:avLst>
                <a:gd name="adj1" fmla="val 158965"/>
                <a:gd name="adj2" fmla="val -43768"/>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latin typeface="Century Gothic" panose="020B0502020202020204" pitchFamily="34" charset="0"/>
                </a:rPr>
                <a:t>17,384 facilities exactly matched</a:t>
              </a:r>
              <a:endParaRPr lang="en-NG" sz="1600" dirty="0">
                <a:latin typeface="Century Gothic" panose="020B0502020202020204" pitchFamily="34" charset="0"/>
              </a:endParaRPr>
            </a:p>
          </p:txBody>
        </p:sp>
        <p:sp>
          <p:nvSpPr>
            <p:cNvPr id="17" name="Speech Bubble: Rectangle 16">
              <a:extLst>
                <a:ext uri="{FF2B5EF4-FFF2-40B4-BE49-F238E27FC236}">
                  <a16:creationId xmlns:a16="http://schemas.microsoft.com/office/drawing/2014/main" id="{D5BCFE60-B300-4F89-B3CD-66BCCCCC5FEC}"/>
                </a:ext>
              </a:extLst>
            </p:cNvPr>
            <p:cNvSpPr/>
            <p:nvPr/>
          </p:nvSpPr>
          <p:spPr>
            <a:xfrm>
              <a:off x="2994486" y="6190489"/>
              <a:ext cx="1524000" cy="1143000"/>
            </a:xfrm>
            <a:prstGeom prst="wedgeRectCallout">
              <a:avLst>
                <a:gd name="adj1" fmla="val 41095"/>
                <a:gd name="adj2" fmla="val -129366"/>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latin typeface="Century Gothic" panose="020B0502020202020204" pitchFamily="34" charset="0"/>
              </a:endParaRPr>
            </a:p>
            <a:p>
              <a:pPr algn="ctr"/>
              <a:r>
                <a:rPr lang="en-US" sz="1600" dirty="0">
                  <a:latin typeface="Century Gothic" panose="020B0502020202020204" pitchFamily="34" charset="0"/>
                </a:rPr>
                <a:t>14,076 facilities matched with similarity</a:t>
              </a:r>
            </a:p>
            <a:p>
              <a:pPr algn="ctr"/>
              <a:endParaRPr lang="en-NG" sz="1600" dirty="0">
                <a:latin typeface="Century Gothic" panose="020B0502020202020204" pitchFamily="34" charset="0"/>
              </a:endParaRPr>
            </a:p>
          </p:txBody>
        </p:sp>
        <p:grpSp>
          <p:nvGrpSpPr>
            <p:cNvPr id="8" name="Group 7">
              <a:extLst>
                <a:ext uri="{FF2B5EF4-FFF2-40B4-BE49-F238E27FC236}">
                  <a16:creationId xmlns:a16="http://schemas.microsoft.com/office/drawing/2014/main" id="{ECE0A987-97AD-4F59-8692-5589D514CD37}"/>
                </a:ext>
              </a:extLst>
            </p:cNvPr>
            <p:cNvGrpSpPr/>
            <p:nvPr/>
          </p:nvGrpSpPr>
          <p:grpSpPr>
            <a:xfrm>
              <a:off x="1752600" y="3886200"/>
              <a:ext cx="4619058" cy="1955676"/>
              <a:chOff x="1752600" y="3886200"/>
              <a:chExt cx="4619058" cy="1955676"/>
            </a:xfrm>
          </p:grpSpPr>
          <p:graphicFrame>
            <p:nvGraphicFramePr>
              <p:cNvPr id="13" name="Diagram 12">
                <a:extLst>
                  <a:ext uri="{FF2B5EF4-FFF2-40B4-BE49-F238E27FC236}">
                    <a16:creationId xmlns:a16="http://schemas.microsoft.com/office/drawing/2014/main" id="{A9A86CEF-B6B3-4F23-9701-93E633853C11}"/>
                  </a:ext>
                </a:extLst>
              </p:cNvPr>
              <p:cNvGraphicFramePr/>
              <p:nvPr>
                <p:extLst>
                  <p:ext uri="{D42A27DB-BD31-4B8C-83A1-F6EECF244321}">
                    <p14:modId xmlns:p14="http://schemas.microsoft.com/office/powerpoint/2010/main" val="686161427"/>
                  </p:ext>
                </p:extLst>
              </p:nvPr>
            </p:nvGraphicFramePr>
            <p:xfrm>
              <a:off x="1752600" y="3886200"/>
              <a:ext cx="4619058" cy="1955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F2FA3DBE-C032-4225-ABA2-38374E05B8FA}"/>
                  </a:ext>
                </a:extLst>
              </p:cNvPr>
              <p:cNvSpPr txBox="1"/>
              <p:nvPr/>
            </p:nvSpPr>
            <p:spPr>
              <a:xfrm>
                <a:off x="4117210" y="4648200"/>
                <a:ext cx="1199366" cy="400110"/>
              </a:xfrm>
              <a:prstGeom prst="rect">
                <a:avLst/>
              </a:prstGeom>
              <a:noFill/>
            </p:spPr>
            <p:txBody>
              <a:bodyPr wrap="square" rtlCol="0">
                <a:spAutoFit/>
              </a:bodyPr>
              <a:lstStyle/>
              <a:p>
                <a:r>
                  <a:rPr lang="en-US" sz="2000" dirty="0">
                    <a:latin typeface="Century Gothic" panose="020B0502020202020204" pitchFamily="34" charset="0"/>
                  </a:rPr>
                  <a:t>31,460</a:t>
                </a:r>
                <a:endParaRPr lang="en-NG" sz="2000" dirty="0">
                  <a:latin typeface="Century Gothic" panose="020B0502020202020204" pitchFamily="34" charset="0"/>
                </a:endParaRPr>
              </a:p>
            </p:txBody>
          </p:sp>
        </p:grpSp>
        <p:sp>
          <p:nvSpPr>
            <p:cNvPr id="22" name="Speech Bubble: Rectangle 21">
              <a:extLst>
                <a:ext uri="{FF2B5EF4-FFF2-40B4-BE49-F238E27FC236}">
                  <a16:creationId xmlns:a16="http://schemas.microsoft.com/office/drawing/2014/main" id="{6C9AE47F-F88D-4852-AD1C-A4DAB7C97DEB}"/>
                </a:ext>
              </a:extLst>
            </p:cNvPr>
            <p:cNvSpPr/>
            <p:nvPr/>
          </p:nvSpPr>
          <p:spPr>
            <a:xfrm>
              <a:off x="1388931" y="3555876"/>
              <a:ext cx="1456191" cy="1143000"/>
            </a:xfrm>
            <a:prstGeom prst="wedgeRectCallout">
              <a:avLst>
                <a:gd name="adj1" fmla="val 85715"/>
                <a:gd name="adj2" fmla="val 31689"/>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latin typeface="Century Gothic" panose="020B0502020202020204" pitchFamily="34" charset="0"/>
                </a:rPr>
                <a:t>7,567 facilities in HFR, but not in DHIS 2</a:t>
              </a:r>
            </a:p>
          </p:txBody>
        </p:sp>
        <p:sp>
          <p:nvSpPr>
            <p:cNvPr id="23" name="Speech Bubble: Rectangle 22">
              <a:extLst>
                <a:ext uri="{FF2B5EF4-FFF2-40B4-BE49-F238E27FC236}">
                  <a16:creationId xmlns:a16="http://schemas.microsoft.com/office/drawing/2014/main" id="{AFDB507E-52B7-4FA8-BA34-1947D9A5AC77}"/>
                </a:ext>
              </a:extLst>
            </p:cNvPr>
            <p:cNvSpPr/>
            <p:nvPr/>
          </p:nvSpPr>
          <p:spPr>
            <a:xfrm>
              <a:off x="4800600" y="6019800"/>
              <a:ext cx="1285571" cy="1066800"/>
            </a:xfrm>
            <a:prstGeom prst="wedgeRectCallout">
              <a:avLst>
                <a:gd name="adj1" fmla="val -40738"/>
                <a:gd name="adj2" fmla="val -91786"/>
              </a:avLst>
            </a:prstGeom>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latin typeface="Century Gothic" panose="020B0502020202020204" pitchFamily="34" charset="0"/>
                </a:rPr>
                <a:t>123 duplicates identified</a:t>
              </a:r>
              <a:endParaRPr lang="en-NG" sz="1600" dirty="0">
                <a:latin typeface="Century Gothic" panose="020B0502020202020204" pitchFamily="34" charset="0"/>
              </a:endParaRPr>
            </a:p>
          </p:txBody>
        </p:sp>
      </p:grpSp>
      <p:sp>
        <p:nvSpPr>
          <p:cNvPr id="20" name="Arrow: Right 19">
            <a:extLst>
              <a:ext uri="{FF2B5EF4-FFF2-40B4-BE49-F238E27FC236}">
                <a16:creationId xmlns:a16="http://schemas.microsoft.com/office/drawing/2014/main" id="{3D065151-3A7A-44AE-AD40-2CC8EFEBFE36}"/>
              </a:ext>
            </a:extLst>
          </p:cNvPr>
          <p:cNvSpPr/>
          <p:nvPr/>
        </p:nvSpPr>
        <p:spPr>
          <a:xfrm rot="10800000">
            <a:off x="3886200" y="1905000"/>
            <a:ext cx="707470" cy="609600"/>
          </a:xfrm>
          <a:prstGeom prst="rightArrow">
            <a:avLst/>
          </a:prstGeom>
          <a:solidFill>
            <a:srgbClr val="5DA19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NG" dirty="0"/>
          </a:p>
        </p:txBody>
      </p:sp>
      <p:sp>
        <p:nvSpPr>
          <p:cNvPr id="24" name="Rectangle 23">
            <a:extLst>
              <a:ext uri="{FF2B5EF4-FFF2-40B4-BE49-F238E27FC236}">
                <a16:creationId xmlns:a16="http://schemas.microsoft.com/office/drawing/2014/main" id="{71EAD13F-6E72-4B8D-BC92-188B80AC1B60}"/>
              </a:ext>
            </a:extLst>
          </p:cNvPr>
          <p:cNvSpPr/>
          <p:nvPr/>
        </p:nvSpPr>
        <p:spPr>
          <a:xfrm>
            <a:off x="4572000" y="1752600"/>
            <a:ext cx="1371600" cy="990600"/>
          </a:xfrm>
          <a:prstGeom prst="rect">
            <a:avLst/>
          </a:prstGeom>
          <a:solidFill>
            <a:srgbClr val="5DA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DHIS 2</a:t>
            </a:r>
          </a:p>
          <a:p>
            <a:pPr algn="ctr"/>
            <a:r>
              <a:rPr lang="en-US" sz="2400" dirty="0">
                <a:latin typeface="Century Gothic" panose="020B0502020202020204" pitchFamily="34" charset="0"/>
              </a:rPr>
              <a:t>39,060</a:t>
            </a:r>
            <a:endParaRPr lang="en-NG" sz="2400" dirty="0">
              <a:latin typeface="Century Gothic" panose="020B0502020202020204" pitchFamily="34" charset="0"/>
            </a:endParaRPr>
          </a:p>
        </p:txBody>
      </p:sp>
      <p:grpSp>
        <p:nvGrpSpPr>
          <p:cNvPr id="4" name="Group 3">
            <a:extLst>
              <a:ext uri="{FF2B5EF4-FFF2-40B4-BE49-F238E27FC236}">
                <a16:creationId xmlns:a16="http://schemas.microsoft.com/office/drawing/2014/main" id="{983C84F9-3587-49EA-AC0B-258486AC9776}"/>
              </a:ext>
            </a:extLst>
          </p:cNvPr>
          <p:cNvGrpSpPr/>
          <p:nvPr/>
        </p:nvGrpSpPr>
        <p:grpSpPr>
          <a:xfrm>
            <a:off x="6963342" y="5747387"/>
            <a:ext cx="3780858" cy="1752600"/>
            <a:chOff x="7010400" y="5943600"/>
            <a:chExt cx="3780858" cy="1752600"/>
          </a:xfrm>
        </p:grpSpPr>
        <p:graphicFrame>
          <p:nvGraphicFramePr>
            <p:cNvPr id="26" name="Diagram 25">
              <a:extLst>
                <a:ext uri="{FF2B5EF4-FFF2-40B4-BE49-F238E27FC236}">
                  <a16:creationId xmlns:a16="http://schemas.microsoft.com/office/drawing/2014/main" id="{222B671D-998A-4F01-9958-DA86D38054C6}"/>
                </a:ext>
              </a:extLst>
            </p:cNvPr>
            <p:cNvGraphicFramePr/>
            <p:nvPr>
              <p:extLst>
                <p:ext uri="{D42A27DB-BD31-4B8C-83A1-F6EECF244321}">
                  <p14:modId xmlns:p14="http://schemas.microsoft.com/office/powerpoint/2010/main" val="844432957"/>
                </p:ext>
              </p:extLst>
            </p:nvPr>
          </p:nvGraphicFramePr>
          <p:xfrm>
            <a:off x="7010400" y="5943600"/>
            <a:ext cx="3780858" cy="1752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8" name="TextBox 27">
              <a:extLst>
                <a:ext uri="{FF2B5EF4-FFF2-40B4-BE49-F238E27FC236}">
                  <a16:creationId xmlns:a16="http://schemas.microsoft.com/office/drawing/2014/main" id="{7011A28E-A51B-4EF8-A42E-4B4A42ECA3D2}"/>
                </a:ext>
              </a:extLst>
            </p:cNvPr>
            <p:cNvSpPr txBox="1"/>
            <p:nvPr/>
          </p:nvSpPr>
          <p:spPr>
            <a:xfrm>
              <a:off x="8001000" y="6144161"/>
              <a:ext cx="1752600" cy="1323439"/>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One consolidated list identical </a:t>
              </a:r>
              <a:br>
                <a:rPr lang="en-US" sz="1600" b="1" dirty="0">
                  <a:solidFill>
                    <a:schemeClr val="bg1"/>
                  </a:solidFill>
                  <a:latin typeface="Century Gothic" panose="020B0502020202020204" pitchFamily="34" charset="0"/>
                </a:rPr>
              </a:br>
              <a:r>
                <a:rPr lang="en-US" sz="1600" b="1" dirty="0">
                  <a:solidFill>
                    <a:schemeClr val="bg1"/>
                  </a:solidFill>
                  <a:latin typeface="Century Gothic" panose="020B0502020202020204" pitchFamily="34" charset="0"/>
                </a:rPr>
                <a:t>in DHIS 2 </a:t>
              </a:r>
              <a:br>
                <a:rPr lang="en-US" sz="1600" b="1" dirty="0">
                  <a:solidFill>
                    <a:schemeClr val="bg1"/>
                  </a:solidFill>
                  <a:latin typeface="Century Gothic" panose="020B0502020202020204" pitchFamily="34" charset="0"/>
                </a:rPr>
              </a:br>
              <a:r>
                <a:rPr lang="en-US" sz="1600" b="1" dirty="0">
                  <a:solidFill>
                    <a:schemeClr val="bg1"/>
                  </a:solidFill>
                  <a:latin typeface="Century Gothic" panose="020B0502020202020204" pitchFamily="34" charset="0"/>
                </a:rPr>
                <a:t>and HFR</a:t>
              </a:r>
              <a:endParaRPr lang="en-NG" sz="1600" b="1" dirty="0">
                <a:solidFill>
                  <a:schemeClr val="bg1"/>
                </a:solidFill>
                <a:latin typeface="Century Gothic" panose="020B0502020202020204" pitchFamily="34" charset="0"/>
              </a:endParaRPr>
            </a:p>
          </p:txBody>
        </p:sp>
      </p:grpSp>
      <p:grpSp>
        <p:nvGrpSpPr>
          <p:cNvPr id="7" name="Group 6">
            <a:extLst>
              <a:ext uri="{FF2B5EF4-FFF2-40B4-BE49-F238E27FC236}">
                <a16:creationId xmlns:a16="http://schemas.microsoft.com/office/drawing/2014/main" id="{8210720A-8C5B-4AAA-B645-CF21A60F3EEC}"/>
              </a:ext>
            </a:extLst>
          </p:cNvPr>
          <p:cNvGrpSpPr/>
          <p:nvPr/>
        </p:nvGrpSpPr>
        <p:grpSpPr>
          <a:xfrm rot="20847855">
            <a:off x="6115681" y="4624908"/>
            <a:ext cx="1686123" cy="1959099"/>
            <a:chOff x="6324600" y="4572000"/>
            <a:chExt cx="1686123" cy="1959099"/>
          </a:xfrm>
        </p:grpSpPr>
        <p:sp>
          <p:nvSpPr>
            <p:cNvPr id="21" name="Arrow: Right 20">
              <a:extLst>
                <a:ext uri="{FF2B5EF4-FFF2-40B4-BE49-F238E27FC236}">
                  <a16:creationId xmlns:a16="http://schemas.microsoft.com/office/drawing/2014/main" id="{43CFA58C-8330-4D55-B320-03A2394DE37E}"/>
                </a:ext>
              </a:extLst>
            </p:cNvPr>
            <p:cNvSpPr/>
            <p:nvPr/>
          </p:nvSpPr>
          <p:spPr>
            <a:xfrm rot="2753243">
              <a:off x="7352188" y="5872564"/>
              <a:ext cx="707470" cy="609600"/>
            </a:xfrm>
            <a:prstGeom prst="rightArrow">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NG" dirty="0"/>
            </a:p>
          </p:txBody>
        </p:sp>
        <p:pic>
          <p:nvPicPr>
            <p:cNvPr id="31" name="Picture 30">
              <a:extLst>
                <a:ext uri="{FF2B5EF4-FFF2-40B4-BE49-F238E27FC236}">
                  <a16:creationId xmlns:a16="http://schemas.microsoft.com/office/drawing/2014/main" id="{00CEB83D-EBC7-4804-8F0B-04B5DB96E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572000"/>
              <a:ext cx="1524000" cy="1735516"/>
            </a:xfrm>
            <a:prstGeom prst="rect">
              <a:avLst/>
            </a:prstGeom>
          </p:spPr>
        </p:pic>
      </p:grpSp>
    </p:spTree>
    <p:extLst>
      <p:ext uri="{BB962C8B-B14F-4D97-AF65-F5344CB8AC3E}">
        <p14:creationId xmlns:p14="http://schemas.microsoft.com/office/powerpoint/2010/main" val="223392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3AEC-38A4-4CC4-BBB5-84A726AD0724}"/>
              </a:ext>
            </a:extLst>
          </p:cNvPr>
          <p:cNvSpPr>
            <a:spLocks noGrp="1"/>
          </p:cNvSpPr>
          <p:nvPr>
            <p:ph type="title"/>
          </p:nvPr>
        </p:nvSpPr>
        <p:spPr/>
        <p:txBody>
          <a:bodyPr/>
          <a:lstStyle/>
          <a:p>
            <a:r>
              <a:rPr lang="en-US" dirty="0"/>
              <a:t>Key deliverables</a:t>
            </a:r>
          </a:p>
        </p:txBody>
      </p:sp>
      <p:sp>
        <p:nvSpPr>
          <p:cNvPr id="3" name="Text Placeholder 2">
            <a:extLst>
              <a:ext uri="{FF2B5EF4-FFF2-40B4-BE49-F238E27FC236}">
                <a16:creationId xmlns:a16="http://schemas.microsoft.com/office/drawing/2014/main" id="{C7390B84-02AB-4876-9052-0339F06FCB6B}"/>
              </a:ext>
            </a:extLst>
          </p:cNvPr>
          <p:cNvSpPr>
            <a:spLocks noGrp="1"/>
          </p:cNvSpPr>
          <p:nvPr>
            <p:ph type="body" sz="quarter" idx="10"/>
          </p:nvPr>
        </p:nvSpPr>
        <p:spPr>
          <a:xfrm>
            <a:off x="990600" y="2255540"/>
            <a:ext cx="8610600" cy="5364459"/>
          </a:xfrm>
        </p:spPr>
        <p:txBody>
          <a:bodyPr/>
          <a:lstStyle/>
          <a:p>
            <a:pPr marL="457200" indent="-457200">
              <a:spcBef>
                <a:spcPts val="1200"/>
              </a:spcBef>
              <a:spcAft>
                <a:spcPts val="600"/>
              </a:spcAft>
              <a:buFont typeface="Wingdings" panose="05000000000000000000" pitchFamily="2" charset="2"/>
              <a:buChar char="§"/>
            </a:pPr>
            <a:r>
              <a:rPr lang="en-US" sz="3200" dirty="0"/>
              <a:t>Update HFR and DHIS 2 with updated information from mapping exercise</a:t>
            </a:r>
          </a:p>
          <a:p>
            <a:pPr marL="457200" indent="-457200">
              <a:spcBef>
                <a:spcPts val="1200"/>
              </a:spcBef>
              <a:spcAft>
                <a:spcPts val="600"/>
              </a:spcAft>
              <a:buFont typeface="Wingdings" panose="05000000000000000000" pitchFamily="2" charset="2"/>
              <a:buChar char="§"/>
            </a:pPr>
            <a:r>
              <a:rPr lang="en-US" sz="3200" dirty="0"/>
              <a:t>Develop data exchange mechanism in both systems (application programming interfaces)</a:t>
            </a:r>
          </a:p>
          <a:p>
            <a:pPr marL="457200" indent="-457200">
              <a:spcBef>
                <a:spcPts val="1200"/>
              </a:spcBef>
              <a:buFont typeface="Wingdings" panose="05000000000000000000" pitchFamily="2" charset="2"/>
              <a:buChar char="§"/>
            </a:pPr>
            <a:r>
              <a:rPr lang="en-US" sz="3200" dirty="0"/>
              <a:t>Test data exchange in staging servers</a:t>
            </a:r>
            <a:br>
              <a:rPr lang="en-US" sz="3200" dirty="0"/>
            </a:br>
            <a:endParaRPr lang="en-US" sz="3200" dirty="0"/>
          </a:p>
          <a:p>
            <a:pPr marL="457200" indent="-457200">
              <a:buFont typeface="Wingdings" panose="05000000000000000000" pitchFamily="2" charset="2"/>
              <a:buChar char="§"/>
            </a:pPr>
            <a:r>
              <a:rPr lang="en-US" sz="3200" dirty="0"/>
              <a:t>Implement data exchange </a:t>
            </a:r>
            <a:br>
              <a:rPr lang="en-US" sz="3200" dirty="0"/>
            </a:br>
            <a:r>
              <a:rPr lang="en-US" sz="3200" dirty="0"/>
              <a:t>in production server (go live)</a:t>
            </a:r>
          </a:p>
        </p:txBody>
      </p:sp>
      <p:sp>
        <p:nvSpPr>
          <p:cNvPr id="4" name="Text Placeholder 3">
            <a:extLst>
              <a:ext uri="{FF2B5EF4-FFF2-40B4-BE49-F238E27FC236}">
                <a16:creationId xmlns:a16="http://schemas.microsoft.com/office/drawing/2014/main" id="{0197FBD3-BF8E-4499-B95B-0661C7B7BF04}"/>
              </a:ext>
            </a:extLst>
          </p:cNvPr>
          <p:cNvSpPr>
            <a:spLocks noGrp="1"/>
          </p:cNvSpPr>
          <p:nvPr>
            <p:ph type="body" sz="quarter" idx="11"/>
          </p:nvPr>
        </p:nvSpPr>
        <p:spPr/>
        <p:txBody>
          <a:bodyPr/>
          <a:lstStyle/>
          <a:p>
            <a:r>
              <a:rPr lang="en-US" dirty="0"/>
              <a:t>What next?</a:t>
            </a:r>
          </a:p>
        </p:txBody>
      </p:sp>
    </p:spTree>
    <p:extLst>
      <p:ext uri="{BB962C8B-B14F-4D97-AF65-F5344CB8AC3E}">
        <p14:creationId xmlns:p14="http://schemas.microsoft.com/office/powerpoint/2010/main" val="3075475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rteuse and blue_corrected" id="{24BB43F7-A238-40E1-A388-AA30B486D4FC}" vid="{C3D0504A-8D89-47AB-96BA-D5EE0E825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5" ma:contentTypeDescription="Create a new document." ma:contentTypeScope="" ma:versionID="b91ae86749413e39d6ab5cf72415f548">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a3eb1c2798d4f2b319fc785c533a2476"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48E68-115E-4EEB-AE32-34075EC8E989}">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d8573787-17db-43b5-9af3-2a45e79ab039"/>
    <ds:schemaRef ds:uri="http://schemas.microsoft.com/sharepoint/v3"/>
    <ds:schemaRef ds:uri="http://purl.org/dc/terms/"/>
    <ds:schemaRef ds:uri="13922b43-4eea-40f2-b18b-c20327cdf16c"/>
    <ds:schemaRef ds:uri="http://www.w3.org/XML/1998/namespace"/>
    <ds:schemaRef ds:uri="http://purl.org/dc/dcmitype/"/>
  </ds:schemaRefs>
</ds:datastoreItem>
</file>

<file path=customXml/itemProps2.xml><?xml version="1.0" encoding="utf-8"?>
<ds:datastoreItem xmlns:ds="http://schemas.openxmlformats.org/officeDocument/2006/customXml" ds:itemID="{036FC224-0626-43ED-8AD4-4384B71126AD}">
  <ds:schemaRefs>
    <ds:schemaRef ds:uri="http://schemas.microsoft.com/sharepoint/v3/contenttype/forms"/>
  </ds:schemaRefs>
</ds:datastoreItem>
</file>

<file path=customXml/itemProps3.xml><?xml version="1.0" encoding="utf-8"?>
<ds:datastoreItem xmlns:ds="http://schemas.openxmlformats.org/officeDocument/2006/customXml" ds:itemID="{6FB12CE9-1245-4C0E-BDF8-3EE8D38EE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Charteuse and blue USAID</Template>
  <TotalTime>1472</TotalTime>
  <Words>722</Words>
  <Application>Microsoft Office PowerPoint</Application>
  <PresentationFormat>Custom</PresentationFormat>
  <Paragraphs>128</Paragraphs>
  <Slides>25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Futura Lt BT</vt:lpstr>
      <vt:lpstr>Futura LT Pro Book</vt:lpstr>
      <vt:lpstr>Wingdings</vt:lpstr>
      <vt:lpstr>Office Theme</vt:lpstr>
      <vt:lpstr>PowerPoint Presentation</vt:lpstr>
      <vt:lpstr>Outline</vt:lpstr>
      <vt:lpstr>PowerPoint Presentation</vt:lpstr>
      <vt:lpstr>National timeline</vt:lpstr>
      <vt:lpstr>PowerPoint Presentation</vt:lpstr>
      <vt:lpstr>Integration</vt:lpstr>
      <vt:lpstr>Integration</vt:lpstr>
      <vt:lpstr>Data mapping</vt:lpstr>
      <vt:lpstr>Key deliverables</vt:lpstr>
      <vt:lpstr>Integrated systems</vt:lpstr>
      <vt:lpstr>Future perspectives</vt:lpstr>
      <vt:lpstr>PowerPoint Presentation</vt:lpstr>
      <vt:lpstr>Monitoring and evaluation framework</vt:lpstr>
      <vt:lpstr>M&amp;E framework</vt:lpstr>
      <vt:lpstr>MFL TWG to report on</vt:lpstr>
      <vt:lpstr>TWG to report on</vt:lpstr>
      <vt:lpstr>TWG to report on</vt:lpstr>
      <vt:lpstr>PowerPoint Presentation</vt:lpstr>
      <vt:lpstr>Sustainability of HFR</vt:lpstr>
      <vt:lpstr>Sustainability of HFR</vt:lpstr>
      <vt:lpstr>Sustainability of HFR</vt:lpstr>
      <vt:lpstr>Sustainability of HFR</vt:lpstr>
      <vt:lpstr>PowerPoint Presentation</vt:lpstr>
      <vt:lpstr>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Gwendolyn Stinger</dc:creator>
  <cp:lastModifiedBy>Wilkes, Becky</cp:lastModifiedBy>
  <cp:revision>130</cp:revision>
  <dcterms:created xsi:type="dcterms:W3CDTF">2018-05-05T20:37:30Z</dcterms:created>
  <dcterms:modified xsi:type="dcterms:W3CDTF">2019-06-07T19:54:29Z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2015-03-02T00:00:00Z</vt:filetime>
  </property>
  <property fmtid="{D5CDD505-2E9C-101B-9397-08002B2CF9AE}" pid="3" name="LastSaved">
    <vt:filetime>2015-03-02T00:00:00Z</vt:filetime>
  </property>
  <property fmtid="{D5CDD505-2E9C-101B-9397-08002B2CF9AE}" pid="4" name="ContentTypeId">
    <vt:lpwstr>0x0101006E4A79819CA3F3428B644840049B5527</vt:lpwstr>
  </property>
</Properties>
</file>